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omments/modernComment_10E_0.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6" r:id="rId2"/>
    <p:sldId id="267" r:id="rId3"/>
    <p:sldId id="268" r:id="rId4"/>
    <p:sldId id="269" r:id="rId5"/>
    <p:sldId id="270" r:id="rId6"/>
    <p:sldId id="271" r:id="rId7"/>
    <p:sldId id="272" r:id="rId8"/>
  </p:sldIdLst>
  <p:sldSz cx="10655300" cy="7562850"/>
  <p:notesSz cx="9296400" cy="7010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79604D-F1C0-A0AF-935A-27CC74367FE3}" name="MENDY Severine" initials="MS" userId="S::severine.mendy@elis.com::86cf9bbc-b41c-49f4-b13c-98b79a69e99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408" y="-70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omments/modernComment_10E_0.xml><?xml version="1.0" encoding="utf-8"?>
<p188:cmLst xmlns:a="http://schemas.openxmlformats.org/drawingml/2006/main" xmlns:r="http://schemas.openxmlformats.org/officeDocument/2006/relationships" xmlns:p188="http://schemas.microsoft.com/office/powerpoint/2018/8/main">
  <p188:cm id="{49EF9119-0DE8-47BE-8B3A-994E59231973}" authorId="{C779604D-F1C0-A0AF-935A-27CC74367FE3}" created="2025-04-22T09:29:06.004">
    <ac:deMkLst xmlns:ac="http://schemas.microsoft.com/office/drawing/2013/main/command">
      <pc:docMk xmlns:pc="http://schemas.microsoft.com/office/powerpoint/2013/main/command"/>
      <pc:sldMk xmlns:pc="http://schemas.microsoft.com/office/powerpoint/2013/main/command" cId="0" sldId="270"/>
      <ac:spMk id="56" creationId="{5938CDEA-EC45-585B-A67F-90B35F7039CF}"/>
    </ac:deMkLst>
    <p188:txBody>
      <a:bodyPr/>
      <a:lstStyle/>
      <a:p>
        <a:r>
          <a:rPr lang="es"/>
          <a:t>Inserte la dirección de correo electrónico de contacto del representante de RR.HH. o la dirección de correo electrónico genérica de RR.HH. si su departamento tiene una.</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00050" y="2344483"/>
            <a:ext cx="4533900" cy="1588198"/>
          </a:xfrm>
          <a:prstGeom prst="rect">
            <a:avLst/>
          </a:prstGeom>
        </p:spPr>
        <p:txBody>
          <a:bodyPr wrap="square" lIns="0" tIns="0" rIns="0" bIns="0">
            <a:spAutoFit/>
          </a:bodyPr>
          <a:lstStyle>
            <a:lvl1pPr>
              <a:defRPr sz="2200" b="1" i="0">
                <a:solidFill>
                  <a:srgbClr val="162A75"/>
                </a:solidFill>
                <a:latin typeface="Tahoma"/>
                <a:cs typeface="Tahoma"/>
              </a:defRPr>
            </a:lvl1pPr>
          </a:lstStyle>
          <a:p>
            <a:endParaRPr/>
          </a:p>
        </p:txBody>
      </p:sp>
      <p:sp>
        <p:nvSpPr>
          <p:cNvPr id="3" name="Holder 3"/>
          <p:cNvSpPr>
            <a:spLocks noGrp="1"/>
          </p:cNvSpPr>
          <p:nvPr>
            <p:ph type="subTitle" idx="4"/>
          </p:nvPr>
        </p:nvSpPr>
        <p:spPr>
          <a:xfrm>
            <a:off x="800100" y="4235196"/>
            <a:ext cx="3733800" cy="1890712"/>
          </a:xfrm>
          <a:prstGeom prst="rect">
            <a:avLst/>
          </a:prstGeom>
        </p:spPr>
        <p:txBody>
          <a:bodyPr wrap="square" lIns="0" tIns="0" rIns="0" bIns="0">
            <a:spAutoFit/>
          </a:bodyPr>
          <a:lstStyle>
            <a:lvl1pPr>
              <a:defRPr sz="850" b="0" i="0">
                <a:solidFill>
                  <a:srgbClr val="162A75"/>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162A75"/>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850" b="0" i="0">
                <a:solidFill>
                  <a:srgbClr val="162A75"/>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162A75"/>
                </a:solidFill>
                <a:latin typeface="Tahoma"/>
                <a:cs typeface="Tahoma"/>
              </a:defRPr>
            </a:lvl1pPr>
          </a:lstStyle>
          <a:p>
            <a:endParaRPr/>
          </a:p>
        </p:txBody>
      </p:sp>
      <p:sp>
        <p:nvSpPr>
          <p:cNvPr id="3" name="Holder 3"/>
          <p:cNvSpPr>
            <a:spLocks noGrp="1"/>
          </p:cNvSpPr>
          <p:nvPr>
            <p:ph sz="half" idx="2"/>
          </p:nvPr>
        </p:nvSpPr>
        <p:spPr>
          <a:xfrm>
            <a:off x="266700" y="1739455"/>
            <a:ext cx="232029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747010" y="1739455"/>
            <a:ext cx="2320290"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162A75"/>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27300" y="631356"/>
            <a:ext cx="2767965" cy="680719"/>
          </a:xfrm>
          <a:prstGeom prst="rect">
            <a:avLst/>
          </a:prstGeom>
        </p:spPr>
        <p:txBody>
          <a:bodyPr wrap="square" lIns="0" tIns="0" rIns="0" bIns="0">
            <a:spAutoFit/>
          </a:bodyPr>
          <a:lstStyle>
            <a:lvl1pPr>
              <a:defRPr sz="2200" b="1" i="0">
                <a:solidFill>
                  <a:srgbClr val="162A75"/>
                </a:solidFill>
                <a:latin typeface="Tahoma"/>
                <a:cs typeface="Tahoma"/>
              </a:defRPr>
            </a:lvl1pPr>
          </a:lstStyle>
          <a:p>
            <a:endParaRPr/>
          </a:p>
        </p:txBody>
      </p:sp>
      <p:sp>
        <p:nvSpPr>
          <p:cNvPr id="3" name="Holder 3"/>
          <p:cNvSpPr>
            <a:spLocks noGrp="1"/>
          </p:cNvSpPr>
          <p:nvPr>
            <p:ph type="body" idx="1"/>
          </p:nvPr>
        </p:nvSpPr>
        <p:spPr>
          <a:xfrm>
            <a:off x="2453299" y="1666513"/>
            <a:ext cx="2185670" cy="3905885"/>
          </a:xfrm>
          <a:prstGeom prst="rect">
            <a:avLst/>
          </a:prstGeom>
        </p:spPr>
        <p:txBody>
          <a:bodyPr wrap="square" lIns="0" tIns="0" rIns="0" bIns="0">
            <a:spAutoFit/>
          </a:bodyPr>
          <a:lstStyle>
            <a:lvl1pPr>
              <a:defRPr sz="850" b="0" i="0">
                <a:solidFill>
                  <a:srgbClr val="162A75"/>
                </a:solidFill>
                <a:latin typeface="Verdana"/>
                <a:cs typeface="Verdana"/>
              </a:defRPr>
            </a:lvl1pPr>
          </a:lstStyle>
          <a:p>
            <a:endParaRPr/>
          </a:p>
        </p:txBody>
      </p:sp>
      <p:sp>
        <p:nvSpPr>
          <p:cNvPr id="4" name="Holder 4"/>
          <p:cNvSpPr>
            <a:spLocks noGrp="1"/>
          </p:cNvSpPr>
          <p:nvPr>
            <p:ph type="ftr" sz="quarter" idx="5"/>
          </p:nvPr>
        </p:nvSpPr>
        <p:spPr>
          <a:xfrm>
            <a:off x="1813560" y="7033450"/>
            <a:ext cx="1706880"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66700" y="7033450"/>
            <a:ext cx="1226820"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5/12/2025</a:t>
            </a:fld>
            <a:endParaRPr lang="en-US"/>
          </a:p>
        </p:txBody>
      </p:sp>
      <p:sp>
        <p:nvSpPr>
          <p:cNvPr id="6" name="Holder 6"/>
          <p:cNvSpPr>
            <a:spLocks noGrp="1"/>
          </p:cNvSpPr>
          <p:nvPr>
            <p:ph type="sldNum" sz="quarter" idx="7"/>
          </p:nvPr>
        </p:nvSpPr>
        <p:spPr>
          <a:xfrm>
            <a:off x="3840480" y="7033450"/>
            <a:ext cx="1226820"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16.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sv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g"/><Relationship Id="rId7" Type="http://schemas.openxmlformats.org/officeDocument/2006/relationships/image" Target="../media/image31.png"/><Relationship Id="rId2" Type="http://schemas.microsoft.com/office/2018/10/relationships/comments" Target="../comments/modernComment_10E_0.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hyperlink" Target="mailto:aacedo@elis.com" TargetMode="External"/><Relationship Id="rId4" Type="http://schemas.openxmlformats.org/officeDocument/2006/relationships/image" Target="../media/image28.jp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3.png"/><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elis.com/" TargetMode="External"/><Relationship Id="rId1" Type="http://schemas.openxmlformats.org/officeDocument/2006/relationships/slideLayout" Target="../slideLayouts/slideLayout5.xml"/><Relationship Id="rId6" Type="http://schemas.openxmlformats.org/officeDocument/2006/relationships/image" Target="../media/image38.jpg"/><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836469" y="6665874"/>
            <a:ext cx="1049851" cy="452356"/>
          </a:xfrm>
          <a:prstGeom prst="rect">
            <a:avLst/>
          </a:prstGeom>
        </p:spPr>
      </p:pic>
      <p:sp>
        <p:nvSpPr>
          <p:cNvPr id="3" name="object 3"/>
          <p:cNvSpPr txBox="1"/>
          <p:nvPr/>
        </p:nvSpPr>
        <p:spPr>
          <a:xfrm>
            <a:off x="425744" y="6233372"/>
            <a:ext cx="3225506" cy="884858"/>
          </a:xfrm>
          <a:prstGeom prst="rect">
            <a:avLst/>
          </a:prstGeom>
        </p:spPr>
        <p:txBody>
          <a:bodyPr vert="horz" wrap="square" lIns="0" tIns="12700" rIns="0" bIns="0" rtlCol="0">
            <a:spAutoFit/>
          </a:bodyPr>
          <a:lstStyle/>
          <a:p>
            <a:pPr marL="12700">
              <a:lnSpc>
                <a:spcPts val="1639"/>
              </a:lnSpc>
              <a:spcBef>
                <a:spcPts val="100"/>
              </a:spcBef>
            </a:pPr>
            <a:r>
              <a:rPr lang="es" sz="1400" b="1" dirty="0">
                <a:solidFill>
                  <a:srgbClr val="43C2CF"/>
                </a:solidFill>
                <a:latin typeface="Tahoma"/>
                <a:cs typeface="Tahoma"/>
              </a:rPr>
              <a:t>Del 16 de septiembre al 2 de octubre de 2025</a:t>
            </a:r>
          </a:p>
          <a:p>
            <a:pPr marL="12700">
              <a:lnSpc>
                <a:spcPts val="1160"/>
              </a:lnSpc>
            </a:pPr>
            <a:r>
              <a:rPr lang="es" sz="1000" spc="-65" dirty="0">
                <a:solidFill>
                  <a:srgbClr val="162A75"/>
                </a:solidFill>
                <a:latin typeface="Verdana" panose="020B0604030504040204" pitchFamily="34" charset="0"/>
                <a:ea typeface="Verdana" panose="020B0604030504040204" pitchFamily="34" charset="0"/>
                <a:cs typeface="Tahoma"/>
              </a:rPr>
              <a:t>Elis renueva su operación de propiedad accionaria para empleados, a trvés del fondo de inversión, </a:t>
            </a:r>
            <a:r>
              <a:rPr lang="es" sz="1000" dirty="0">
                <a:solidFill>
                  <a:srgbClr val="162A75"/>
                </a:solidFill>
                <a:latin typeface="Verdana" panose="020B0604030504040204" pitchFamily="34" charset="0"/>
                <a:ea typeface="Verdana" panose="020B0604030504040204" pitchFamily="34" charset="0"/>
                <a:cs typeface="Verdana"/>
              </a:rPr>
              <a:t> </a:t>
            </a:r>
            <a:r>
              <a:rPr lang="es" sz="1000" i="1" dirty="0">
                <a:solidFill>
                  <a:srgbClr val="162A75"/>
                </a:solidFill>
                <a:latin typeface="Verdana" panose="020B0604030504040204" pitchFamily="34" charset="0"/>
                <a:ea typeface="Verdana" panose="020B0604030504040204" pitchFamily="34" charset="0"/>
                <a:cs typeface="Verdana"/>
              </a:rPr>
              <a:t>Elis para todos</a:t>
            </a:r>
            <a:r>
              <a:rPr lang="es" sz="1000" dirty="0">
                <a:solidFill>
                  <a:srgbClr val="162A75"/>
                </a:solidFill>
                <a:latin typeface="Verdana" panose="020B0604030504040204" pitchFamily="34" charset="0"/>
                <a:ea typeface="Verdana" panose="020B0604030504040204" pitchFamily="34" charset="0"/>
                <a:cs typeface="Verdana"/>
              </a:rPr>
              <a:t> Relais 2025 .</a:t>
            </a:r>
            <a:endParaRPr sz="1000" dirty="0">
              <a:latin typeface="Verdana" panose="020B0604030504040204" pitchFamily="34" charset="0"/>
              <a:ea typeface="Verdana" panose="020B0604030504040204" pitchFamily="34" charset="0"/>
              <a:cs typeface="Verdana"/>
            </a:endParaRPr>
          </a:p>
        </p:txBody>
      </p:sp>
      <p:grpSp>
        <p:nvGrpSpPr>
          <p:cNvPr id="4" name="object 4"/>
          <p:cNvGrpSpPr/>
          <p:nvPr/>
        </p:nvGrpSpPr>
        <p:grpSpPr>
          <a:xfrm>
            <a:off x="438492" y="444004"/>
            <a:ext cx="4448175" cy="4123690"/>
            <a:chOff x="438492" y="444004"/>
            <a:chExt cx="4448175" cy="4123690"/>
          </a:xfrm>
        </p:grpSpPr>
        <p:pic>
          <p:nvPicPr>
            <p:cNvPr id="5" name="object 5"/>
            <p:cNvPicPr/>
            <p:nvPr/>
          </p:nvPicPr>
          <p:blipFill>
            <a:blip r:embed="rId3" cstate="print"/>
            <a:stretch>
              <a:fillRect/>
            </a:stretch>
          </p:blipFill>
          <p:spPr>
            <a:xfrm>
              <a:off x="1464881" y="444004"/>
              <a:ext cx="1368577" cy="2096008"/>
            </a:xfrm>
            <a:prstGeom prst="rect">
              <a:avLst/>
            </a:prstGeom>
          </p:spPr>
        </p:pic>
        <p:pic>
          <p:nvPicPr>
            <p:cNvPr id="6" name="object 6"/>
            <p:cNvPicPr/>
            <p:nvPr/>
          </p:nvPicPr>
          <p:blipFill>
            <a:blip r:embed="rId4" cstate="print"/>
            <a:stretch>
              <a:fillRect/>
            </a:stretch>
          </p:blipFill>
          <p:spPr>
            <a:xfrm>
              <a:off x="3175596" y="3512007"/>
              <a:ext cx="855370" cy="1055573"/>
            </a:xfrm>
            <a:prstGeom prst="rect">
              <a:avLst/>
            </a:prstGeom>
          </p:spPr>
        </p:pic>
        <p:pic>
          <p:nvPicPr>
            <p:cNvPr id="7" name="object 7"/>
            <p:cNvPicPr/>
            <p:nvPr/>
          </p:nvPicPr>
          <p:blipFill>
            <a:blip r:embed="rId5" cstate="print"/>
            <a:stretch>
              <a:fillRect/>
            </a:stretch>
          </p:blipFill>
          <p:spPr>
            <a:xfrm>
              <a:off x="4030954" y="3190087"/>
              <a:ext cx="855357" cy="1377492"/>
            </a:xfrm>
            <a:prstGeom prst="rect">
              <a:avLst/>
            </a:prstGeom>
          </p:spPr>
        </p:pic>
        <p:pic>
          <p:nvPicPr>
            <p:cNvPr id="8" name="object 8"/>
            <p:cNvPicPr/>
            <p:nvPr/>
          </p:nvPicPr>
          <p:blipFill>
            <a:blip r:embed="rId6" cstate="print"/>
            <a:stretch>
              <a:fillRect/>
            </a:stretch>
          </p:blipFill>
          <p:spPr>
            <a:xfrm>
              <a:off x="2833446" y="1281620"/>
              <a:ext cx="1197508" cy="1258392"/>
            </a:xfrm>
            <a:prstGeom prst="rect">
              <a:avLst/>
            </a:prstGeom>
          </p:spPr>
        </p:pic>
        <p:pic>
          <p:nvPicPr>
            <p:cNvPr id="9" name="object 9"/>
            <p:cNvPicPr/>
            <p:nvPr/>
          </p:nvPicPr>
          <p:blipFill>
            <a:blip r:embed="rId7" cstate="print"/>
            <a:stretch>
              <a:fillRect/>
            </a:stretch>
          </p:blipFill>
          <p:spPr>
            <a:xfrm>
              <a:off x="4030954" y="444017"/>
              <a:ext cx="855357" cy="1471206"/>
            </a:xfrm>
            <a:prstGeom prst="rect">
              <a:avLst/>
            </a:prstGeom>
          </p:spPr>
        </p:pic>
        <p:pic>
          <p:nvPicPr>
            <p:cNvPr id="10" name="object 10"/>
            <p:cNvPicPr/>
            <p:nvPr/>
          </p:nvPicPr>
          <p:blipFill>
            <a:blip r:embed="rId8" cstate="print"/>
            <a:stretch>
              <a:fillRect/>
            </a:stretch>
          </p:blipFill>
          <p:spPr>
            <a:xfrm>
              <a:off x="3175596" y="2540000"/>
              <a:ext cx="855357" cy="972007"/>
            </a:xfrm>
            <a:prstGeom prst="rect">
              <a:avLst/>
            </a:prstGeom>
          </p:spPr>
        </p:pic>
        <p:pic>
          <p:nvPicPr>
            <p:cNvPr id="11" name="object 11"/>
            <p:cNvPicPr/>
            <p:nvPr/>
          </p:nvPicPr>
          <p:blipFill>
            <a:blip r:embed="rId9" cstate="print"/>
            <a:stretch>
              <a:fillRect/>
            </a:stretch>
          </p:blipFill>
          <p:spPr>
            <a:xfrm>
              <a:off x="4030954" y="1915223"/>
              <a:ext cx="855357" cy="1274864"/>
            </a:xfrm>
            <a:prstGeom prst="rect">
              <a:avLst/>
            </a:prstGeom>
          </p:spPr>
        </p:pic>
        <p:pic>
          <p:nvPicPr>
            <p:cNvPr id="12" name="object 12"/>
            <p:cNvPicPr/>
            <p:nvPr/>
          </p:nvPicPr>
          <p:blipFill>
            <a:blip r:embed="rId10" cstate="print"/>
            <a:stretch>
              <a:fillRect/>
            </a:stretch>
          </p:blipFill>
          <p:spPr>
            <a:xfrm>
              <a:off x="2833446" y="444004"/>
              <a:ext cx="1197508" cy="837603"/>
            </a:xfrm>
            <a:prstGeom prst="rect">
              <a:avLst/>
            </a:prstGeom>
          </p:spPr>
        </p:pic>
        <p:pic>
          <p:nvPicPr>
            <p:cNvPr id="13" name="object 13"/>
            <p:cNvPicPr/>
            <p:nvPr/>
          </p:nvPicPr>
          <p:blipFill>
            <a:blip r:embed="rId11" cstate="print"/>
            <a:stretch>
              <a:fillRect/>
            </a:stretch>
          </p:blipFill>
          <p:spPr>
            <a:xfrm>
              <a:off x="1464881" y="2540000"/>
              <a:ext cx="1710715" cy="2027580"/>
            </a:xfrm>
            <a:prstGeom prst="rect">
              <a:avLst/>
            </a:prstGeom>
          </p:spPr>
        </p:pic>
        <p:pic>
          <p:nvPicPr>
            <p:cNvPr id="14" name="object 14"/>
            <p:cNvPicPr/>
            <p:nvPr/>
          </p:nvPicPr>
          <p:blipFill>
            <a:blip r:embed="rId12" cstate="print"/>
            <a:stretch>
              <a:fillRect/>
            </a:stretch>
          </p:blipFill>
          <p:spPr>
            <a:xfrm>
              <a:off x="438492" y="444004"/>
              <a:ext cx="1819757" cy="1802663"/>
            </a:xfrm>
            <a:prstGeom prst="rect">
              <a:avLst/>
            </a:prstGeom>
          </p:spPr>
        </p:pic>
      </p:grpSp>
      <p:sp>
        <p:nvSpPr>
          <p:cNvPr id="15" name="object 15"/>
          <p:cNvSpPr txBox="1"/>
          <p:nvPr/>
        </p:nvSpPr>
        <p:spPr>
          <a:xfrm>
            <a:off x="999825" y="4903617"/>
            <a:ext cx="2770505" cy="507831"/>
          </a:xfrm>
          <a:prstGeom prst="rect">
            <a:avLst/>
          </a:prstGeom>
        </p:spPr>
        <p:txBody>
          <a:bodyPr vert="horz" wrap="square" lIns="0" tIns="15240" rIns="0" bIns="0" rtlCol="0">
            <a:spAutoFit/>
          </a:bodyPr>
          <a:lstStyle/>
          <a:p>
            <a:pPr marL="12700">
              <a:lnSpc>
                <a:spcPct val="100000"/>
              </a:lnSpc>
              <a:spcBef>
                <a:spcPts val="120"/>
              </a:spcBef>
            </a:pPr>
            <a:r>
              <a:rPr lang="es" sz="3200" b="1" spc="-204" dirty="0">
                <a:solidFill>
                  <a:srgbClr val="162A75"/>
                </a:solidFill>
                <a:latin typeface="Tahoma"/>
                <a:cs typeface="Tahoma"/>
              </a:rPr>
              <a:t>EMPLEADO EN</a:t>
            </a:r>
            <a:endParaRPr sz="3200" dirty="0">
              <a:latin typeface="Tahoma"/>
              <a:cs typeface="Tahoma"/>
            </a:endParaRPr>
          </a:p>
        </p:txBody>
      </p:sp>
      <p:sp>
        <p:nvSpPr>
          <p:cNvPr id="16" name="object 16"/>
          <p:cNvSpPr txBox="1"/>
          <p:nvPr/>
        </p:nvSpPr>
        <p:spPr>
          <a:xfrm>
            <a:off x="986027" y="5340878"/>
            <a:ext cx="2787015" cy="416559"/>
          </a:xfrm>
          <a:prstGeom prst="rect">
            <a:avLst/>
          </a:prstGeom>
        </p:spPr>
        <p:txBody>
          <a:bodyPr vert="horz" wrap="square" lIns="0" tIns="14605" rIns="0" bIns="0" rtlCol="0">
            <a:spAutoFit/>
          </a:bodyPr>
          <a:lstStyle/>
          <a:p>
            <a:pPr marL="12700">
              <a:lnSpc>
                <a:spcPct val="100000"/>
              </a:lnSpc>
              <a:spcBef>
                <a:spcPts val="115"/>
              </a:spcBef>
            </a:pPr>
            <a:r>
              <a:rPr lang="es" sz="2550" b="1" spc="-270" dirty="0">
                <a:solidFill>
                  <a:srgbClr val="43C2CF"/>
                </a:solidFill>
                <a:latin typeface="Tahoma"/>
                <a:cs typeface="Tahoma"/>
              </a:rPr>
              <a:t>ES ACCIONISTA</a:t>
            </a:r>
            <a:endParaRPr sz="2550" dirty="0">
              <a:latin typeface="Tahoma"/>
              <a:cs typeface="Tahoma"/>
            </a:endParaRPr>
          </a:p>
        </p:txBody>
      </p:sp>
      <p:sp>
        <p:nvSpPr>
          <p:cNvPr id="18" name="object 18"/>
          <p:cNvSpPr txBox="1"/>
          <p:nvPr/>
        </p:nvSpPr>
        <p:spPr>
          <a:xfrm>
            <a:off x="663346" y="4680612"/>
            <a:ext cx="741045" cy="201978"/>
          </a:xfrm>
          <a:prstGeom prst="rect">
            <a:avLst/>
          </a:prstGeom>
        </p:spPr>
        <p:txBody>
          <a:bodyPr vert="horz" wrap="square" lIns="0" tIns="17145" rIns="0" bIns="0" rtlCol="0">
            <a:spAutoFit/>
          </a:bodyPr>
          <a:lstStyle/>
          <a:p>
            <a:pPr marL="12700">
              <a:lnSpc>
                <a:spcPct val="100000"/>
              </a:lnSpc>
              <a:spcBef>
                <a:spcPts val="135"/>
              </a:spcBef>
            </a:pPr>
            <a:r>
              <a:rPr lang="es" sz="1200" b="1" spc="70" dirty="0">
                <a:solidFill>
                  <a:srgbClr val="162A75"/>
                </a:solidFill>
                <a:latin typeface="Tahoma"/>
                <a:cs typeface="Tahoma"/>
              </a:rPr>
              <a:t>En</a:t>
            </a:r>
            <a:r>
              <a:rPr sz="1200" b="1" spc="65" dirty="0">
                <a:solidFill>
                  <a:srgbClr val="162A75"/>
                </a:solidFill>
                <a:latin typeface="Tahoma"/>
                <a:cs typeface="Tahoma"/>
              </a:rPr>
              <a:t> </a:t>
            </a:r>
            <a:r>
              <a:rPr sz="1200" b="1" spc="-20" dirty="0">
                <a:solidFill>
                  <a:srgbClr val="162A75"/>
                </a:solidFill>
                <a:latin typeface="Tahoma"/>
                <a:cs typeface="Tahoma"/>
              </a:rPr>
              <a:t>Elis</a:t>
            </a:r>
            <a:endParaRPr sz="1200" dirty="0">
              <a:latin typeface="Tahoma"/>
              <a:cs typeface="Tahoma"/>
            </a:endParaRPr>
          </a:p>
        </p:txBody>
      </p:sp>
      <p:sp>
        <p:nvSpPr>
          <p:cNvPr id="20" name="ZoneTexte 19">
            <a:extLst>
              <a:ext uri="{FF2B5EF4-FFF2-40B4-BE49-F238E27FC236}">
                <a16:creationId xmlns:a16="http://schemas.microsoft.com/office/drawing/2014/main" id="{784B9D13-09EA-FC2E-ADD5-374CFF99F056}"/>
              </a:ext>
            </a:extLst>
          </p:cNvPr>
          <p:cNvSpPr txBox="1"/>
          <p:nvPr/>
        </p:nvSpPr>
        <p:spPr>
          <a:xfrm>
            <a:off x="257989" y="4663712"/>
            <a:ext cx="855357" cy="1569660"/>
          </a:xfrm>
          <a:prstGeom prst="rect">
            <a:avLst/>
          </a:prstGeom>
          <a:noFill/>
        </p:spPr>
        <p:txBody>
          <a:bodyPr wrap="square">
            <a:spAutoFit/>
          </a:bodyPr>
          <a:lstStyle/>
          <a:p>
            <a:r>
              <a:rPr lang="es" sz="9600" b="1" spc="-1495" dirty="0">
                <a:solidFill>
                  <a:srgbClr val="27286B"/>
                </a:solidFill>
                <a:latin typeface="Century Gothic" panose="020B0502020202020204" pitchFamily="34" charset="0"/>
                <a:cs typeface="Tahoma"/>
              </a:rPr>
              <a:t>1</a:t>
            </a:r>
            <a:endParaRPr lang="fr-FR" dirty="0">
              <a:latin typeface="Century Gothic" panose="020B0502020202020204" pitchFamily="34" charset="0"/>
            </a:endParaRPr>
          </a:p>
        </p:txBody>
      </p:sp>
      <p:sp>
        <p:nvSpPr>
          <p:cNvPr id="22" name="ZoneTexte 21">
            <a:extLst>
              <a:ext uri="{FF2B5EF4-FFF2-40B4-BE49-F238E27FC236}">
                <a16:creationId xmlns:a16="http://schemas.microsoft.com/office/drawing/2014/main" id="{2BEA53FB-C731-88D3-8C62-9762CE875E25}"/>
              </a:ext>
            </a:extLst>
          </p:cNvPr>
          <p:cNvSpPr txBox="1"/>
          <p:nvPr/>
        </p:nvSpPr>
        <p:spPr>
          <a:xfrm>
            <a:off x="3542169" y="4646246"/>
            <a:ext cx="1638450" cy="1569660"/>
          </a:xfrm>
          <a:prstGeom prst="rect">
            <a:avLst/>
          </a:prstGeom>
          <a:noFill/>
        </p:spPr>
        <p:txBody>
          <a:bodyPr wrap="square">
            <a:spAutoFit/>
          </a:bodyPr>
          <a:lstStyle/>
          <a:p>
            <a:r>
              <a:rPr lang="es" sz="9600" b="1" spc="-1590" dirty="0">
                <a:solidFill>
                  <a:srgbClr val="27286B"/>
                </a:solidFill>
                <a:latin typeface="Century Gothic" panose="020B0502020202020204" pitchFamily="34" charset="0"/>
                <a:cs typeface="Tahoma"/>
              </a:rPr>
              <a:t>10</a:t>
            </a:r>
            <a:endParaRPr lang="fr-FR" dirty="0">
              <a:latin typeface="Century Gothic" panose="020B0502020202020204" pitchFamily="34" charset="0"/>
            </a:endParaRPr>
          </a:p>
        </p:txBody>
      </p:sp>
      <p:sp>
        <p:nvSpPr>
          <p:cNvPr id="17" name="ZoneTexte 16">
            <a:extLst>
              <a:ext uri="{FF2B5EF4-FFF2-40B4-BE49-F238E27FC236}">
                <a16:creationId xmlns:a16="http://schemas.microsoft.com/office/drawing/2014/main" id="{06110EBC-7C2D-D8E2-794E-934EECE6FB4F}"/>
              </a:ext>
            </a:extLst>
          </p:cNvPr>
          <p:cNvSpPr txBox="1"/>
          <p:nvPr/>
        </p:nvSpPr>
        <p:spPr>
          <a:xfrm>
            <a:off x="948603" y="5694820"/>
            <a:ext cx="2154469" cy="307777"/>
          </a:xfrm>
          <a:prstGeom prst="rect">
            <a:avLst/>
          </a:prstGeom>
          <a:noFill/>
        </p:spPr>
        <p:txBody>
          <a:bodyPr wrap="square" rtlCol="0">
            <a:spAutoFit/>
          </a:bodyPr>
          <a:lstStyle/>
          <a:p>
            <a:r>
              <a:rPr lang="es" sz="1400" dirty="0" err="1">
                <a:solidFill>
                  <a:schemeClr val="tx2"/>
                </a:solidFill>
                <a:latin typeface="+mn-lt"/>
              </a:rPr>
              <a:t>¿Por qué </a:t>
            </a:r>
            <a:r>
              <a:rPr lang="es" sz="1400" dirty="0">
                <a:solidFill>
                  <a:schemeClr val="tx2"/>
                </a:solidFill>
                <a:latin typeface="+mn-lt"/>
              </a:rPr>
              <a:t>no </a:t>
            </a:r>
            <a:r>
              <a:rPr lang="es" sz="1400" dirty="0" err="1">
                <a:solidFill>
                  <a:schemeClr val="tx2"/>
                </a:solidFill>
                <a:latin typeface="+mn-lt"/>
              </a:rPr>
              <a:t>tú </a:t>
            </a:r>
            <a:r>
              <a:rPr lang="es" sz="1400" dirty="0">
                <a:solidFill>
                  <a:schemeClr val="tx2"/>
                </a:solidFill>
                <a:latin typeface="+mn-lt"/>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74001" y="1322489"/>
            <a:ext cx="1332001" cy="1799996"/>
          </a:xfrm>
          <a:prstGeom prst="rect">
            <a:avLst/>
          </a:prstGeom>
        </p:spPr>
      </p:pic>
      <p:sp>
        <p:nvSpPr>
          <p:cNvPr id="4" name="object 4"/>
          <p:cNvSpPr txBox="1"/>
          <p:nvPr/>
        </p:nvSpPr>
        <p:spPr>
          <a:xfrm>
            <a:off x="2453299" y="6208401"/>
            <a:ext cx="1298574" cy="410368"/>
          </a:xfrm>
          <a:prstGeom prst="rect">
            <a:avLst/>
          </a:prstGeom>
        </p:spPr>
        <p:txBody>
          <a:bodyPr vert="horz" wrap="square" lIns="0" tIns="27939" rIns="0" bIns="0" rtlCol="0">
            <a:spAutoFit/>
          </a:bodyPr>
          <a:lstStyle/>
          <a:p>
            <a:pPr marL="12700">
              <a:lnSpc>
                <a:spcPct val="100000"/>
              </a:lnSpc>
              <a:spcBef>
                <a:spcPts val="219"/>
              </a:spcBef>
            </a:pPr>
            <a:r>
              <a:rPr sz="800" b="1" dirty="0">
                <a:solidFill>
                  <a:srgbClr val="43C2CF"/>
                </a:solidFill>
                <a:latin typeface="Tahoma"/>
                <a:cs typeface="Tahoma"/>
              </a:rPr>
              <a:t>Didier</a:t>
            </a:r>
            <a:r>
              <a:rPr sz="800" b="1" spc="-20" dirty="0">
                <a:solidFill>
                  <a:srgbClr val="43C2CF"/>
                </a:solidFill>
                <a:latin typeface="Tahoma"/>
                <a:cs typeface="Tahoma"/>
              </a:rPr>
              <a:t> </a:t>
            </a:r>
            <a:r>
              <a:rPr sz="800" b="1" spc="-10" dirty="0">
                <a:solidFill>
                  <a:srgbClr val="43C2CF"/>
                </a:solidFill>
                <a:latin typeface="Tahoma"/>
                <a:cs typeface="Tahoma"/>
              </a:rPr>
              <a:t>Lachaud,</a:t>
            </a:r>
            <a:endParaRPr sz="800" dirty="0">
              <a:latin typeface="Tahoma"/>
              <a:cs typeface="Tahoma"/>
            </a:endParaRPr>
          </a:p>
          <a:p>
            <a:pPr marL="12700">
              <a:lnSpc>
                <a:spcPct val="100000"/>
              </a:lnSpc>
              <a:spcBef>
                <a:spcPts val="120"/>
              </a:spcBef>
            </a:pPr>
            <a:r>
              <a:rPr lang="es" sz="800" spc="-60" dirty="0" err="1">
                <a:solidFill>
                  <a:srgbClr val="43C2CF"/>
                </a:solidFill>
                <a:latin typeface="Verdana"/>
                <a:cs typeface="Verdana"/>
              </a:rPr>
              <a:t>Director </a:t>
            </a:r>
            <a:r>
              <a:rPr lang="es" sz="800" spc="-60" dirty="0">
                <a:solidFill>
                  <a:srgbClr val="43C2CF"/>
                </a:solidFill>
                <a:latin typeface="Verdana"/>
                <a:cs typeface="Verdana"/>
              </a:rPr>
              <a:t>de Recursos Humanos – Grupo Elis</a:t>
            </a:r>
            <a:endParaRPr sz="800" dirty="0">
              <a:latin typeface="Verdana"/>
              <a:cs typeface="Verdana"/>
            </a:endParaRPr>
          </a:p>
        </p:txBody>
      </p:sp>
      <p:sp>
        <p:nvSpPr>
          <p:cNvPr id="5" name="object 5"/>
          <p:cNvSpPr/>
          <p:nvPr/>
        </p:nvSpPr>
        <p:spPr>
          <a:xfrm>
            <a:off x="2465994" y="1322486"/>
            <a:ext cx="267970" cy="180340"/>
          </a:xfrm>
          <a:custGeom>
            <a:avLst/>
            <a:gdLst/>
            <a:ahLst/>
            <a:cxnLst/>
            <a:rect l="l" t="t" r="r" b="b"/>
            <a:pathLst>
              <a:path w="267969" h="180340">
                <a:moveTo>
                  <a:pt x="221500" y="0"/>
                </a:moveTo>
                <a:lnTo>
                  <a:pt x="133845" y="87680"/>
                </a:lnTo>
                <a:lnTo>
                  <a:pt x="46177" y="38"/>
                </a:lnTo>
                <a:lnTo>
                  <a:pt x="0" y="46151"/>
                </a:lnTo>
                <a:lnTo>
                  <a:pt x="133832" y="179997"/>
                </a:lnTo>
                <a:lnTo>
                  <a:pt x="267665" y="46164"/>
                </a:lnTo>
                <a:lnTo>
                  <a:pt x="221500" y="0"/>
                </a:lnTo>
                <a:close/>
              </a:path>
            </a:pathLst>
          </a:custGeom>
          <a:solidFill>
            <a:srgbClr val="43C2CF"/>
          </a:solidFill>
        </p:spPr>
        <p:txBody>
          <a:bodyPr wrap="square" lIns="0" tIns="0" rIns="0" bIns="0" rtlCol="0"/>
          <a:lstStyle/>
          <a:p>
            <a:endParaRPr/>
          </a:p>
        </p:txBody>
      </p:sp>
      <p:sp>
        <p:nvSpPr>
          <p:cNvPr id="7" name="object 7"/>
          <p:cNvSpPr txBox="1">
            <a:spLocks noGrp="1"/>
          </p:cNvSpPr>
          <p:nvPr>
            <p:ph type="title"/>
          </p:nvPr>
        </p:nvSpPr>
        <p:spPr>
          <a:xfrm>
            <a:off x="5498183" y="714806"/>
            <a:ext cx="3260639" cy="351378"/>
          </a:xfrm>
          <a:prstGeom prst="rect">
            <a:avLst/>
          </a:prstGeom>
        </p:spPr>
        <p:txBody>
          <a:bodyPr vert="horz" wrap="square" lIns="0" tIns="12700" rIns="0" bIns="0" rtlCol="0">
            <a:spAutoFit/>
          </a:bodyPr>
          <a:lstStyle/>
          <a:p>
            <a:pPr marL="12700">
              <a:lnSpc>
                <a:spcPct val="100000"/>
              </a:lnSpc>
              <a:spcBef>
                <a:spcPts val="100"/>
              </a:spcBef>
            </a:pPr>
            <a:r>
              <a:rPr lang="es" dirty="0"/>
              <a:t>RESUMEN SOBRE </a:t>
            </a:r>
            <a:r>
              <a:rPr dirty="0"/>
              <a:t>ELIS</a:t>
            </a:r>
          </a:p>
        </p:txBody>
      </p:sp>
      <p:sp>
        <p:nvSpPr>
          <p:cNvPr id="8" name="object 8"/>
          <p:cNvSpPr txBox="1"/>
          <p:nvPr/>
        </p:nvSpPr>
        <p:spPr>
          <a:xfrm>
            <a:off x="10229724" y="7052786"/>
            <a:ext cx="151130" cy="269240"/>
          </a:xfrm>
          <a:prstGeom prst="rect">
            <a:avLst/>
          </a:prstGeom>
        </p:spPr>
        <p:txBody>
          <a:bodyPr vert="horz" wrap="square" lIns="0" tIns="12700" rIns="0" bIns="0" rtlCol="0">
            <a:spAutoFit/>
          </a:bodyPr>
          <a:lstStyle/>
          <a:p>
            <a:pPr marL="12700">
              <a:lnSpc>
                <a:spcPct val="100000"/>
              </a:lnSpc>
              <a:spcBef>
                <a:spcPts val="100"/>
              </a:spcBef>
            </a:pPr>
            <a:r>
              <a:rPr sz="1600" b="1" spc="-50" dirty="0">
                <a:solidFill>
                  <a:srgbClr val="162A75"/>
                </a:solidFill>
                <a:latin typeface="Tahoma"/>
                <a:cs typeface="Tahoma"/>
              </a:rPr>
              <a:t>3</a:t>
            </a:r>
            <a:endParaRPr sz="1600">
              <a:latin typeface="Tahoma"/>
              <a:cs typeface="Tahoma"/>
            </a:endParaRPr>
          </a:p>
        </p:txBody>
      </p:sp>
      <p:sp>
        <p:nvSpPr>
          <p:cNvPr id="9" name="object 9"/>
          <p:cNvSpPr/>
          <p:nvPr/>
        </p:nvSpPr>
        <p:spPr>
          <a:xfrm>
            <a:off x="5867999" y="6019998"/>
            <a:ext cx="4248150" cy="0"/>
          </a:xfrm>
          <a:custGeom>
            <a:avLst/>
            <a:gdLst/>
            <a:ahLst/>
            <a:cxnLst/>
            <a:rect l="l" t="t" r="r" b="b"/>
            <a:pathLst>
              <a:path w="4248150">
                <a:moveTo>
                  <a:pt x="0" y="0"/>
                </a:moveTo>
                <a:lnTo>
                  <a:pt x="4247997" y="0"/>
                </a:lnTo>
              </a:path>
            </a:pathLst>
          </a:custGeom>
          <a:ln w="6350">
            <a:solidFill>
              <a:srgbClr val="162A75"/>
            </a:solidFill>
          </a:ln>
        </p:spPr>
        <p:txBody>
          <a:bodyPr wrap="square" lIns="0" tIns="0" rIns="0" bIns="0" rtlCol="0"/>
          <a:lstStyle/>
          <a:p>
            <a:endParaRPr/>
          </a:p>
        </p:txBody>
      </p:sp>
      <p:sp>
        <p:nvSpPr>
          <p:cNvPr id="10" name="object 10"/>
          <p:cNvSpPr txBox="1"/>
          <p:nvPr/>
        </p:nvSpPr>
        <p:spPr>
          <a:xfrm>
            <a:off x="8755344" y="5305425"/>
            <a:ext cx="1360805" cy="552908"/>
          </a:xfrm>
          <a:prstGeom prst="rect">
            <a:avLst/>
          </a:prstGeom>
        </p:spPr>
        <p:txBody>
          <a:bodyPr vert="horz" wrap="square" lIns="0" tIns="12700" rIns="0" bIns="0" rtlCol="0">
            <a:spAutoFit/>
          </a:bodyPr>
          <a:lstStyle/>
          <a:p>
            <a:pPr marL="4445" algn="ctr">
              <a:lnSpc>
                <a:spcPts val="2135"/>
              </a:lnSpc>
              <a:spcBef>
                <a:spcPts val="100"/>
              </a:spcBef>
            </a:pPr>
            <a:r>
              <a:rPr sz="1800" b="1" spc="-25" dirty="0">
                <a:solidFill>
                  <a:srgbClr val="43C2CF"/>
                </a:solidFill>
                <a:latin typeface="Tahoma"/>
                <a:cs typeface="Tahoma"/>
              </a:rPr>
              <a:t>466</a:t>
            </a:r>
            <a:endParaRPr sz="1800" dirty="0">
              <a:latin typeface="Tahoma"/>
              <a:cs typeface="Tahoma"/>
            </a:endParaRPr>
          </a:p>
          <a:p>
            <a:pPr algn="ctr">
              <a:lnSpc>
                <a:spcPts val="1055"/>
              </a:lnSpc>
            </a:pPr>
            <a:r>
              <a:rPr lang="es" sz="900" spc="-10" dirty="0">
                <a:solidFill>
                  <a:srgbClr val="50687B"/>
                </a:solidFill>
                <a:latin typeface="Verdana"/>
                <a:cs typeface="Verdana"/>
              </a:rPr>
              <a:t>Centros </a:t>
            </a:r>
            <a:endParaRPr sz="900" dirty="0">
              <a:latin typeface="Verdana"/>
              <a:cs typeface="Verdana"/>
            </a:endParaRPr>
          </a:p>
        </p:txBody>
      </p:sp>
      <p:sp>
        <p:nvSpPr>
          <p:cNvPr id="11" name="object 11"/>
          <p:cNvSpPr txBox="1"/>
          <p:nvPr/>
        </p:nvSpPr>
        <p:spPr>
          <a:xfrm>
            <a:off x="6134141" y="5276153"/>
            <a:ext cx="888365" cy="538609"/>
          </a:xfrm>
          <a:prstGeom prst="rect">
            <a:avLst/>
          </a:prstGeom>
        </p:spPr>
        <p:txBody>
          <a:bodyPr vert="horz" wrap="square" lIns="0" tIns="12700" rIns="0" bIns="0" rtlCol="0">
            <a:spAutoFit/>
          </a:bodyPr>
          <a:lstStyle/>
          <a:p>
            <a:pPr algn="ctr">
              <a:lnSpc>
                <a:spcPts val="1050"/>
              </a:lnSpc>
              <a:spcBef>
                <a:spcPts val="100"/>
              </a:spcBef>
            </a:pPr>
            <a:r>
              <a:rPr lang="es" sz="900" dirty="0">
                <a:solidFill>
                  <a:srgbClr val="50687B"/>
                </a:solidFill>
                <a:latin typeface="Verdana"/>
                <a:cs typeface="Verdana"/>
              </a:rPr>
              <a:t>casi</a:t>
            </a:r>
            <a:endParaRPr sz="900" dirty="0">
              <a:latin typeface="Verdana"/>
              <a:cs typeface="Verdana"/>
            </a:endParaRPr>
          </a:p>
          <a:p>
            <a:pPr marL="4445" algn="ctr">
              <a:lnSpc>
                <a:spcPts val="2039"/>
              </a:lnSpc>
            </a:pPr>
            <a:r>
              <a:rPr sz="1800" b="1" dirty="0">
                <a:solidFill>
                  <a:srgbClr val="43C2CF"/>
                </a:solidFill>
                <a:latin typeface="Tahoma"/>
                <a:cs typeface="Tahoma"/>
              </a:rPr>
              <a:t>57</a:t>
            </a:r>
            <a:r>
              <a:rPr sz="1800" b="1" spc="-114" dirty="0">
                <a:solidFill>
                  <a:srgbClr val="43C2CF"/>
                </a:solidFill>
                <a:latin typeface="Tahoma"/>
                <a:cs typeface="Tahoma"/>
              </a:rPr>
              <a:t> </a:t>
            </a:r>
            <a:r>
              <a:rPr sz="1800" b="1" spc="-25" dirty="0">
                <a:solidFill>
                  <a:srgbClr val="43C2CF"/>
                </a:solidFill>
                <a:latin typeface="Tahoma"/>
                <a:cs typeface="Tahoma"/>
              </a:rPr>
              <a:t>000</a:t>
            </a:r>
            <a:endParaRPr sz="1800" dirty="0">
              <a:latin typeface="Tahoma"/>
              <a:cs typeface="Tahoma"/>
            </a:endParaRPr>
          </a:p>
          <a:p>
            <a:pPr algn="ctr">
              <a:lnSpc>
                <a:spcPts val="990"/>
              </a:lnSpc>
            </a:pPr>
            <a:r>
              <a:rPr lang="es" sz="900" spc="-10" dirty="0" err="1">
                <a:solidFill>
                  <a:srgbClr val="50687B"/>
                </a:solidFill>
                <a:latin typeface="Verdana"/>
                <a:cs typeface="Verdana"/>
              </a:rPr>
              <a:t>empleados</a:t>
            </a:r>
            <a:endParaRPr sz="900" dirty="0">
              <a:latin typeface="Verdana"/>
              <a:cs typeface="Verdana"/>
            </a:endParaRPr>
          </a:p>
        </p:txBody>
      </p:sp>
      <p:sp>
        <p:nvSpPr>
          <p:cNvPr id="12" name="object 12"/>
          <p:cNvSpPr txBox="1"/>
          <p:nvPr/>
        </p:nvSpPr>
        <p:spPr>
          <a:xfrm>
            <a:off x="7411175" y="5264743"/>
            <a:ext cx="1157734" cy="668324"/>
          </a:xfrm>
          <a:prstGeom prst="rect">
            <a:avLst/>
          </a:prstGeom>
        </p:spPr>
        <p:txBody>
          <a:bodyPr vert="horz" wrap="square" lIns="0" tIns="12700" rIns="0" bIns="0" rtlCol="0">
            <a:spAutoFit/>
          </a:bodyPr>
          <a:lstStyle/>
          <a:p>
            <a:pPr marL="31115" algn="ctr">
              <a:lnSpc>
                <a:spcPts val="965"/>
              </a:lnSpc>
              <a:spcBef>
                <a:spcPts val="100"/>
              </a:spcBef>
            </a:pPr>
            <a:r>
              <a:rPr lang="es" sz="900" spc="-10" dirty="0">
                <a:solidFill>
                  <a:srgbClr val="50687B"/>
                </a:solidFill>
                <a:latin typeface="Verdana"/>
                <a:cs typeface="Verdana"/>
              </a:rPr>
              <a:t>más de</a:t>
            </a:r>
            <a:endParaRPr sz="900" dirty="0">
              <a:latin typeface="Verdana"/>
              <a:cs typeface="Verdana"/>
            </a:endParaRPr>
          </a:p>
          <a:p>
            <a:pPr algn="ctr">
              <a:lnSpc>
                <a:spcPts val="2014"/>
              </a:lnSpc>
            </a:pPr>
            <a:r>
              <a:rPr sz="1800" b="1" dirty="0">
                <a:solidFill>
                  <a:srgbClr val="43C2CF"/>
                </a:solidFill>
                <a:latin typeface="Tahoma"/>
                <a:cs typeface="Tahoma"/>
              </a:rPr>
              <a:t>400</a:t>
            </a:r>
            <a:r>
              <a:rPr sz="1800" b="1" spc="-90" dirty="0">
                <a:solidFill>
                  <a:srgbClr val="43C2CF"/>
                </a:solidFill>
                <a:latin typeface="Tahoma"/>
                <a:cs typeface="Tahoma"/>
              </a:rPr>
              <a:t> </a:t>
            </a:r>
            <a:r>
              <a:rPr sz="1800" b="1" spc="-25" dirty="0">
                <a:solidFill>
                  <a:srgbClr val="43C2CF"/>
                </a:solidFill>
                <a:latin typeface="Tahoma"/>
                <a:cs typeface="Tahoma"/>
              </a:rPr>
              <a:t>000</a:t>
            </a:r>
            <a:endParaRPr sz="1800" dirty="0">
              <a:latin typeface="Tahoma"/>
              <a:cs typeface="Tahoma"/>
            </a:endParaRPr>
          </a:p>
          <a:p>
            <a:pPr algn="ctr">
              <a:lnSpc>
                <a:spcPts val="1055"/>
              </a:lnSpc>
            </a:pPr>
            <a:r>
              <a:rPr lang="es" sz="900" dirty="0">
                <a:solidFill>
                  <a:srgbClr val="50687B"/>
                </a:solidFill>
                <a:latin typeface="Verdana"/>
                <a:cs typeface="Verdana"/>
              </a:rPr>
              <a:t>clientes abastecidos </a:t>
            </a:r>
            <a:r>
              <a:rPr lang="es" sz="900" dirty="0" err="1">
                <a:solidFill>
                  <a:srgbClr val="50687B"/>
                </a:solidFill>
                <a:latin typeface="Verdana"/>
                <a:cs typeface="Verdana"/>
              </a:rPr>
              <a:t>en todo el mundo</a:t>
            </a:r>
            <a:endParaRPr sz="900" dirty="0">
              <a:latin typeface="Verdana"/>
              <a:cs typeface="Verdana"/>
            </a:endParaRPr>
          </a:p>
        </p:txBody>
      </p:sp>
      <p:pic>
        <p:nvPicPr>
          <p:cNvPr id="13" name="object 13"/>
          <p:cNvPicPr/>
          <p:nvPr/>
        </p:nvPicPr>
        <p:blipFill>
          <a:blip r:embed="rId3" cstate="print"/>
          <a:stretch>
            <a:fillRect/>
          </a:stretch>
        </p:blipFill>
        <p:spPr>
          <a:xfrm>
            <a:off x="6207947" y="4501659"/>
            <a:ext cx="735642" cy="633556"/>
          </a:xfrm>
          <a:prstGeom prst="rect">
            <a:avLst/>
          </a:prstGeom>
        </p:spPr>
      </p:pic>
      <p:pic>
        <p:nvPicPr>
          <p:cNvPr id="14" name="object 14"/>
          <p:cNvPicPr/>
          <p:nvPr/>
        </p:nvPicPr>
        <p:blipFill>
          <a:blip r:embed="rId4" cstate="print"/>
          <a:stretch>
            <a:fillRect/>
          </a:stretch>
        </p:blipFill>
        <p:spPr>
          <a:xfrm>
            <a:off x="7730349" y="4482619"/>
            <a:ext cx="639224" cy="671635"/>
          </a:xfrm>
          <a:prstGeom prst="rect">
            <a:avLst/>
          </a:prstGeom>
        </p:spPr>
      </p:pic>
      <p:grpSp>
        <p:nvGrpSpPr>
          <p:cNvPr id="15" name="object 15"/>
          <p:cNvGrpSpPr/>
          <p:nvPr/>
        </p:nvGrpSpPr>
        <p:grpSpPr>
          <a:xfrm>
            <a:off x="9078800" y="4503093"/>
            <a:ext cx="670560" cy="629920"/>
            <a:chOff x="9078800" y="4503093"/>
            <a:chExt cx="670560" cy="629920"/>
          </a:xfrm>
        </p:grpSpPr>
        <p:sp>
          <p:nvSpPr>
            <p:cNvPr id="16" name="object 16"/>
            <p:cNvSpPr/>
            <p:nvPr/>
          </p:nvSpPr>
          <p:spPr>
            <a:xfrm>
              <a:off x="9266764" y="4503093"/>
              <a:ext cx="482600" cy="481330"/>
            </a:xfrm>
            <a:custGeom>
              <a:avLst/>
              <a:gdLst/>
              <a:ahLst/>
              <a:cxnLst/>
              <a:rect l="l" t="t" r="r" b="b"/>
              <a:pathLst>
                <a:path w="482600" h="481329">
                  <a:moveTo>
                    <a:pt x="113207" y="205739"/>
                  </a:moveTo>
                  <a:lnTo>
                    <a:pt x="93548" y="205739"/>
                  </a:lnTo>
                  <a:lnTo>
                    <a:pt x="86690" y="212089"/>
                  </a:lnTo>
                  <a:lnTo>
                    <a:pt x="85661" y="212089"/>
                  </a:lnTo>
                  <a:lnTo>
                    <a:pt x="84797" y="213359"/>
                  </a:lnTo>
                  <a:lnTo>
                    <a:pt x="84074" y="214629"/>
                  </a:lnTo>
                  <a:lnTo>
                    <a:pt x="48047" y="252729"/>
                  </a:lnTo>
                  <a:lnTo>
                    <a:pt x="8458" y="295909"/>
                  </a:lnTo>
                  <a:lnTo>
                    <a:pt x="7429" y="297179"/>
                  </a:lnTo>
                  <a:lnTo>
                    <a:pt x="6527" y="297179"/>
                  </a:lnTo>
                  <a:lnTo>
                    <a:pt x="5702" y="298449"/>
                  </a:lnTo>
                  <a:lnTo>
                    <a:pt x="1727" y="304799"/>
                  </a:lnTo>
                  <a:lnTo>
                    <a:pt x="1854" y="472439"/>
                  </a:lnTo>
                  <a:lnTo>
                    <a:pt x="3263" y="476249"/>
                  </a:lnTo>
                  <a:lnTo>
                    <a:pt x="5575" y="477519"/>
                  </a:lnTo>
                  <a:lnTo>
                    <a:pt x="10922" y="481329"/>
                  </a:lnTo>
                  <a:lnTo>
                    <a:pt x="19113" y="481329"/>
                  </a:lnTo>
                  <a:lnTo>
                    <a:pt x="24079" y="476249"/>
                  </a:lnTo>
                  <a:lnTo>
                    <a:pt x="10134" y="476249"/>
                  </a:lnTo>
                  <a:lnTo>
                    <a:pt x="9004" y="474979"/>
                  </a:lnTo>
                  <a:lnTo>
                    <a:pt x="8559" y="474979"/>
                  </a:lnTo>
                  <a:lnTo>
                    <a:pt x="7391" y="473709"/>
                  </a:lnTo>
                  <a:lnTo>
                    <a:pt x="6146" y="472439"/>
                  </a:lnTo>
                  <a:lnTo>
                    <a:pt x="6079" y="471169"/>
                  </a:lnTo>
                  <a:lnTo>
                    <a:pt x="6011" y="469899"/>
                  </a:lnTo>
                  <a:lnTo>
                    <a:pt x="5887" y="326389"/>
                  </a:lnTo>
                  <a:lnTo>
                    <a:pt x="5880" y="307339"/>
                  </a:lnTo>
                  <a:lnTo>
                    <a:pt x="10020" y="299719"/>
                  </a:lnTo>
                  <a:lnTo>
                    <a:pt x="10744" y="299719"/>
                  </a:lnTo>
                  <a:lnTo>
                    <a:pt x="25679" y="283209"/>
                  </a:lnTo>
                  <a:lnTo>
                    <a:pt x="51265" y="256539"/>
                  </a:lnTo>
                  <a:lnTo>
                    <a:pt x="87160" y="217169"/>
                  </a:lnTo>
                  <a:lnTo>
                    <a:pt x="88125" y="215899"/>
                  </a:lnTo>
                  <a:lnTo>
                    <a:pt x="89941" y="214629"/>
                  </a:lnTo>
                  <a:lnTo>
                    <a:pt x="92862" y="212089"/>
                  </a:lnTo>
                  <a:lnTo>
                    <a:pt x="97421" y="209549"/>
                  </a:lnTo>
                  <a:lnTo>
                    <a:pt x="117924" y="209549"/>
                  </a:lnTo>
                  <a:lnTo>
                    <a:pt x="113207" y="205739"/>
                  </a:lnTo>
                  <a:close/>
                </a:path>
                <a:path w="482600" h="481329">
                  <a:moveTo>
                    <a:pt x="115938" y="402589"/>
                  </a:moveTo>
                  <a:lnTo>
                    <a:pt x="106349" y="402589"/>
                  </a:lnTo>
                  <a:lnTo>
                    <a:pt x="111556" y="405129"/>
                  </a:lnTo>
                  <a:lnTo>
                    <a:pt x="115519" y="407669"/>
                  </a:lnTo>
                  <a:lnTo>
                    <a:pt x="121005" y="412749"/>
                  </a:lnTo>
                  <a:lnTo>
                    <a:pt x="123190" y="415289"/>
                  </a:lnTo>
                  <a:lnTo>
                    <a:pt x="125590" y="417829"/>
                  </a:lnTo>
                  <a:lnTo>
                    <a:pt x="182562" y="476249"/>
                  </a:lnTo>
                  <a:lnTo>
                    <a:pt x="185407" y="478789"/>
                  </a:lnTo>
                  <a:lnTo>
                    <a:pt x="189420" y="480059"/>
                  </a:lnTo>
                  <a:lnTo>
                    <a:pt x="196837" y="480059"/>
                  </a:lnTo>
                  <a:lnTo>
                    <a:pt x="199821" y="478789"/>
                  </a:lnTo>
                  <a:lnTo>
                    <a:pt x="201841" y="477519"/>
                  </a:lnTo>
                  <a:lnTo>
                    <a:pt x="202819" y="476249"/>
                  </a:lnTo>
                  <a:lnTo>
                    <a:pt x="190563" y="476249"/>
                  </a:lnTo>
                  <a:lnTo>
                    <a:pt x="187680" y="474979"/>
                  </a:lnTo>
                  <a:lnTo>
                    <a:pt x="128727" y="415289"/>
                  </a:lnTo>
                  <a:lnTo>
                    <a:pt x="124053" y="410209"/>
                  </a:lnTo>
                  <a:lnTo>
                    <a:pt x="118084" y="403859"/>
                  </a:lnTo>
                  <a:lnTo>
                    <a:pt x="115938" y="402589"/>
                  </a:lnTo>
                  <a:close/>
                </a:path>
                <a:path w="482600" h="481329">
                  <a:moveTo>
                    <a:pt x="211137" y="383539"/>
                  </a:moveTo>
                  <a:lnTo>
                    <a:pt x="205206" y="383539"/>
                  </a:lnTo>
                  <a:lnTo>
                    <a:pt x="211455" y="392429"/>
                  </a:lnTo>
                  <a:lnTo>
                    <a:pt x="212407" y="393699"/>
                  </a:lnTo>
                  <a:lnTo>
                    <a:pt x="213779" y="396239"/>
                  </a:lnTo>
                  <a:lnTo>
                    <a:pt x="214845" y="397509"/>
                  </a:lnTo>
                  <a:lnTo>
                    <a:pt x="216014" y="397509"/>
                  </a:lnTo>
                  <a:lnTo>
                    <a:pt x="254887" y="434339"/>
                  </a:lnTo>
                  <a:lnTo>
                    <a:pt x="297408" y="473709"/>
                  </a:lnTo>
                  <a:lnTo>
                    <a:pt x="298437" y="474979"/>
                  </a:lnTo>
                  <a:lnTo>
                    <a:pt x="299567" y="474979"/>
                  </a:lnTo>
                  <a:lnTo>
                    <a:pt x="300837" y="476249"/>
                  </a:lnTo>
                  <a:lnTo>
                    <a:pt x="307492" y="480059"/>
                  </a:lnTo>
                  <a:lnTo>
                    <a:pt x="474687" y="480059"/>
                  </a:lnTo>
                  <a:lnTo>
                    <a:pt x="477634" y="478789"/>
                  </a:lnTo>
                  <a:lnTo>
                    <a:pt x="479590" y="476249"/>
                  </a:lnTo>
                  <a:lnTo>
                    <a:pt x="308673" y="476249"/>
                  </a:lnTo>
                  <a:lnTo>
                    <a:pt x="303174" y="472439"/>
                  </a:lnTo>
                  <a:lnTo>
                    <a:pt x="302183" y="472439"/>
                  </a:lnTo>
                  <a:lnTo>
                    <a:pt x="301256" y="471169"/>
                  </a:lnTo>
                  <a:lnTo>
                    <a:pt x="300469" y="469899"/>
                  </a:lnTo>
                  <a:lnTo>
                    <a:pt x="219100" y="394969"/>
                  </a:lnTo>
                  <a:lnTo>
                    <a:pt x="217970" y="393699"/>
                  </a:lnTo>
                  <a:lnTo>
                    <a:pt x="216776" y="392429"/>
                  </a:lnTo>
                  <a:lnTo>
                    <a:pt x="211137" y="384809"/>
                  </a:lnTo>
                  <a:lnTo>
                    <a:pt x="211137" y="383539"/>
                  </a:lnTo>
                  <a:close/>
                </a:path>
                <a:path w="482600" h="481329">
                  <a:moveTo>
                    <a:pt x="105841" y="397509"/>
                  </a:moveTo>
                  <a:lnTo>
                    <a:pt x="102743" y="397509"/>
                  </a:lnTo>
                  <a:lnTo>
                    <a:pt x="96735" y="398779"/>
                  </a:lnTo>
                  <a:lnTo>
                    <a:pt x="90220" y="402589"/>
                  </a:lnTo>
                  <a:lnTo>
                    <a:pt x="18910" y="474979"/>
                  </a:lnTo>
                  <a:lnTo>
                    <a:pt x="15963" y="476249"/>
                  </a:lnTo>
                  <a:lnTo>
                    <a:pt x="24079" y="476249"/>
                  </a:lnTo>
                  <a:lnTo>
                    <a:pt x="94843" y="403859"/>
                  </a:lnTo>
                  <a:lnTo>
                    <a:pt x="100685" y="402589"/>
                  </a:lnTo>
                  <a:lnTo>
                    <a:pt x="115938" y="402589"/>
                  </a:lnTo>
                  <a:lnTo>
                    <a:pt x="113792" y="401319"/>
                  </a:lnTo>
                  <a:lnTo>
                    <a:pt x="109715" y="400049"/>
                  </a:lnTo>
                  <a:lnTo>
                    <a:pt x="105841" y="397509"/>
                  </a:lnTo>
                  <a:close/>
                </a:path>
                <a:path w="482600" h="481329">
                  <a:moveTo>
                    <a:pt x="117924" y="209549"/>
                  </a:moveTo>
                  <a:lnTo>
                    <a:pt x="109372" y="209549"/>
                  </a:lnTo>
                  <a:lnTo>
                    <a:pt x="113957" y="212089"/>
                  </a:lnTo>
                  <a:lnTo>
                    <a:pt x="116840" y="214629"/>
                  </a:lnTo>
                  <a:lnTo>
                    <a:pt x="117335" y="214629"/>
                  </a:lnTo>
                  <a:lnTo>
                    <a:pt x="118706" y="215899"/>
                  </a:lnTo>
                  <a:lnTo>
                    <a:pt x="119456" y="217169"/>
                  </a:lnTo>
                  <a:lnTo>
                    <a:pt x="181119" y="283209"/>
                  </a:lnTo>
                  <a:lnTo>
                    <a:pt x="195186" y="298449"/>
                  </a:lnTo>
                  <a:lnTo>
                    <a:pt x="196049" y="299719"/>
                  </a:lnTo>
                  <a:lnTo>
                    <a:pt x="196735" y="300989"/>
                  </a:lnTo>
                  <a:lnTo>
                    <a:pt x="200482" y="306069"/>
                  </a:lnTo>
                  <a:lnTo>
                    <a:pt x="200875" y="312419"/>
                  </a:lnTo>
                  <a:lnTo>
                    <a:pt x="200765" y="467359"/>
                  </a:lnTo>
                  <a:lnTo>
                    <a:pt x="200710" y="468629"/>
                  </a:lnTo>
                  <a:lnTo>
                    <a:pt x="200609" y="471169"/>
                  </a:lnTo>
                  <a:lnTo>
                    <a:pt x="199961" y="472439"/>
                  </a:lnTo>
                  <a:lnTo>
                    <a:pt x="198653" y="473709"/>
                  </a:lnTo>
                  <a:lnTo>
                    <a:pt x="197459" y="474979"/>
                  </a:lnTo>
                  <a:lnTo>
                    <a:pt x="195567" y="476249"/>
                  </a:lnTo>
                  <a:lnTo>
                    <a:pt x="202819" y="476249"/>
                  </a:lnTo>
                  <a:lnTo>
                    <a:pt x="203796" y="474979"/>
                  </a:lnTo>
                  <a:lnTo>
                    <a:pt x="204927" y="472439"/>
                  </a:lnTo>
                  <a:lnTo>
                    <a:pt x="205020" y="469899"/>
                  </a:lnTo>
                  <a:lnTo>
                    <a:pt x="205066" y="468629"/>
                  </a:lnTo>
                  <a:lnTo>
                    <a:pt x="205192" y="430529"/>
                  </a:lnTo>
                  <a:lnTo>
                    <a:pt x="205206" y="383539"/>
                  </a:lnTo>
                  <a:lnTo>
                    <a:pt x="211137" y="383539"/>
                  </a:lnTo>
                  <a:lnTo>
                    <a:pt x="211137" y="373379"/>
                  </a:lnTo>
                  <a:lnTo>
                    <a:pt x="205206" y="373379"/>
                  </a:lnTo>
                  <a:lnTo>
                    <a:pt x="205105" y="306069"/>
                  </a:lnTo>
                  <a:lnTo>
                    <a:pt x="201053" y="298449"/>
                  </a:lnTo>
                  <a:lnTo>
                    <a:pt x="200266" y="298449"/>
                  </a:lnTo>
                  <a:lnTo>
                    <a:pt x="199364" y="297179"/>
                  </a:lnTo>
                  <a:lnTo>
                    <a:pt x="198310" y="295909"/>
                  </a:lnTo>
                  <a:lnTo>
                    <a:pt x="186038" y="281939"/>
                  </a:lnTo>
                  <a:lnTo>
                    <a:pt x="163183" y="257809"/>
                  </a:lnTo>
                  <a:lnTo>
                    <a:pt x="122885" y="214629"/>
                  </a:lnTo>
                  <a:lnTo>
                    <a:pt x="121996" y="213359"/>
                  </a:lnTo>
                  <a:lnTo>
                    <a:pt x="121069" y="212089"/>
                  </a:lnTo>
                  <a:lnTo>
                    <a:pt x="117924" y="209549"/>
                  </a:lnTo>
                  <a:close/>
                </a:path>
                <a:path w="482600" h="481329">
                  <a:moveTo>
                    <a:pt x="478866" y="280669"/>
                  </a:moveTo>
                  <a:lnTo>
                    <a:pt x="470128" y="280669"/>
                  </a:lnTo>
                  <a:lnTo>
                    <a:pt x="470839" y="281939"/>
                  </a:lnTo>
                  <a:lnTo>
                    <a:pt x="474510" y="281939"/>
                  </a:lnTo>
                  <a:lnTo>
                    <a:pt x="477189" y="284479"/>
                  </a:lnTo>
                  <a:lnTo>
                    <a:pt x="477939" y="287019"/>
                  </a:lnTo>
                  <a:lnTo>
                    <a:pt x="478040" y="292099"/>
                  </a:lnTo>
                  <a:lnTo>
                    <a:pt x="476834" y="294639"/>
                  </a:lnTo>
                  <a:lnTo>
                    <a:pt x="416585" y="353059"/>
                  </a:lnTo>
                  <a:lnTo>
                    <a:pt x="410298" y="359409"/>
                  </a:lnTo>
                  <a:lnTo>
                    <a:pt x="406019" y="364489"/>
                  </a:lnTo>
                  <a:lnTo>
                    <a:pt x="402996" y="368299"/>
                  </a:lnTo>
                  <a:lnTo>
                    <a:pt x="401345" y="372109"/>
                  </a:lnTo>
                  <a:lnTo>
                    <a:pt x="399732" y="375919"/>
                  </a:lnTo>
                  <a:lnTo>
                    <a:pt x="400265" y="383539"/>
                  </a:lnTo>
                  <a:lnTo>
                    <a:pt x="400354" y="384809"/>
                  </a:lnTo>
                  <a:lnTo>
                    <a:pt x="404126" y="392429"/>
                  </a:lnTo>
                  <a:lnTo>
                    <a:pt x="478256" y="464819"/>
                  </a:lnTo>
                  <a:lnTo>
                    <a:pt x="479145" y="469899"/>
                  </a:lnTo>
                  <a:lnTo>
                    <a:pt x="476770" y="472439"/>
                  </a:lnTo>
                  <a:lnTo>
                    <a:pt x="475437" y="474979"/>
                  </a:lnTo>
                  <a:lnTo>
                    <a:pt x="473824" y="476249"/>
                  </a:lnTo>
                  <a:lnTo>
                    <a:pt x="479971" y="476249"/>
                  </a:lnTo>
                  <a:lnTo>
                    <a:pt x="481571" y="473709"/>
                  </a:lnTo>
                  <a:lnTo>
                    <a:pt x="482434" y="471169"/>
                  </a:lnTo>
                  <a:lnTo>
                    <a:pt x="482434" y="464819"/>
                  </a:lnTo>
                  <a:lnTo>
                    <a:pt x="480796" y="461009"/>
                  </a:lnTo>
                  <a:lnTo>
                    <a:pt x="477939" y="458469"/>
                  </a:lnTo>
                  <a:lnTo>
                    <a:pt x="453199" y="434339"/>
                  </a:lnTo>
                  <a:lnTo>
                    <a:pt x="413981" y="394969"/>
                  </a:lnTo>
                  <a:lnTo>
                    <a:pt x="405612" y="387349"/>
                  </a:lnTo>
                  <a:lnTo>
                    <a:pt x="404469" y="380999"/>
                  </a:lnTo>
                  <a:lnTo>
                    <a:pt x="404406" y="377189"/>
                  </a:lnTo>
                  <a:lnTo>
                    <a:pt x="404685" y="375919"/>
                  </a:lnTo>
                  <a:lnTo>
                    <a:pt x="406361" y="372109"/>
                  </a:lnTo>
                  <a:lnTo>
                    <a:pt x="408559" y="367029"/>
                  </a:lnTo>
                  <a:lnTo>
                    <a:pt x="414972" y="360679"/>
                  </a:lnTo>
                  <a:lnTo>
                    <a:pt x="419646" y="356869"/>
                  </a:lnTo>
                  <a:lnTo>
                    <a:pt x="480682" y="297179"/>
                  </a:lnTo>
                  <a:lnTo>
                    <a:pt x="482346" y="292099"/>
                  </a:lnTo>
                  <a:lnTo>
                    <a:pt x="482295" y="285749"/>
                  </a:lnTo>
                  <a:lnTo>
                    <a:pt x="481063" y="281939"/>
                  </a:lnTo>
                  <a:lnTo>
                    <a:pt x="478866" y="280669"/>
                  </a:lnTo>
                  <a:close/>
                </a:path>
                <a:path w="482600" h="481329">
                  <a:moveTo>
                    <a:pt x="474065" y="276859"/>
                  </a:moveTo>
                  <a:lnTo>
                    <a:pt x="307543" y="276859"/>
                  </a:lnTo>
                  <a:lnTo>
                    <a:pt x="299681" y="281939"/>
                  </a:lnTo>
                  <a:lnTo>
                    <a:pt x="298513" y="283209"/>
                  </a:lnTo>
                  <a:lnTo>
                    <a:pt x="297446" y="283209"/>
                  </a:lnTo>
                  <a:lnTo>
                    <a:pt x="287005" y="293369"/>
                  </a:lnTo>
                  <a:lnTo>
                    <a:pt x="266444" y="312419"/>
                  </a:lnTo>
                  <a:lnTo>
                    <a:pt x="216293" y="359409"/>
                  </a:lnTo>
                  <a:lnTo>
                    <a:pt x="214985" y="360679"/>
                  </a:lnTo>
                  <a:lnTo>
                    <a:pt x="214020" y="360679"/>
                  </a:lnTo>
                  <a:lnTo>
                    <a:pt x="213448" y="361949"/>
                  </a:lnTo>
                  <a:lnTo>
                    <a:pt x="213131" y="361949"/>
                  </a:lnTo>
                  <a:lnTo>
                    <a:pt x="212559" y="363219"/>
                  </a:lnTo>
                  <a:lnTo>
                    <a:pt x="211455" y="364489"/>
                  </a:lnTo>
                  <a:lnTo>
                    <a:pt x="205206" y="373379"/>
                  </a:lnTo>
                  <a:lnTo>
                    <a:pt x="211137" y="373379"/>
                  </a:lnTo>
                  <a:lnTo>
                    <a:pt x="211137" y="372109"/>
                  </a:lnTo>
                  <a:lnTo>
                    <a:pt x="213995" y="368299"/>
                  </a:lnTo>
                  <a:lnTo>
                    <a:pt x="216382" y="365759"/>
                  </a:lnTo>
                  <a:lnTo>
                    <a:pt x="217487" y="364489"/>
                  </a:lnTo>
                  <a:lnTo>
                    <a:pt x="218274" y="363219"/>
                  </a:lnTo>
                  <a:lnTo>
                    <a:pt x="218973" y="363219"/>
                  </a:lnTo>
                  <a:lnTo>
                    <a:pt x="257863" y="326389"/>
                  </a:lnTo>
                  <a:lnTo>
                    <a:pt x="285424" y="300989"/>
                  </a:lnTo>
                  <a:lnTo>
                    <a:pt x="301320" y="285749"/>
                  </a:lnTo>
                  <a:lnTo>
                    <a:pt x="302247" y="285749"/>
                  </a:lnTo>
                  <a:lnTo>
                    <a:pt x="303237" y="284479"/>
                  </a:lnTo>
                  <a:lnTo>
                    <a:pt x="308597" y="280669"/>
                  </a:lnTo>
                  <a:lnTo>
                    <a:pt x="478866" y="280669"/>
                  </a:lnTo>
                  <a:lnTo>
                    <a:pt x="476770" y="278129"/>
                  </a:lnTo>
                  <a:lnTo>
                    <a:pt x="474065" y="276859"/>
                  </a:lnTo>
                  <a:close/>
                </a:path>
                <a:path w="482600" h="481329">
                  <a:moveTo>
                    <a:pt x="283157" y="109219"/>
                  </a:moveTo>
                  <a:lnTo>
                    <a:pt x="278714" y="109219"/>
                  </a:lnTo>
                  <a:lnTo>
                    <a:pt x="278754" y="171449"/>
                  </a:lnTo>
                  <a:lnTo>
                    <a:pt x="278876" y="175259"/>
                  </a:lnTo>
                  <a:lnTo>
                    <a:pt x="278917" y="176529"/>
                  </a:lnTo>
                  <a:lnTo>
                    <a:pt x="316644" y="219709"/>
                  </a:lnTo>
                  <a:lnTo>
                    <a:pt x="361035" y="267969"/>
                  </a:lnTo>
                  <a:lnTo>
                    <a:pt x="361924" y="269239"/>
                  </a:lnTo>
                  <a:lnTo>
                    <a:pt x="362851" y="270509"/>
                  </a:lnTo>
                  <a:lnTo>
                    <a:pt x="363842" y="270509"/>
                  </a:lnTo>
                  <a:lnTo>
                    <a:pt x="370700" y="276859"/>
                  </a:lnTo>
                  <a:lnTo>
                    <a:pt x="390372" y="276859"/>
                  </a:lnTo>
                  <a:lnTo>
                    <a:pt x="394487" y="273049"/>
                  </a:lnTo>
                  <a:lnTo>
                    <a:pt x="374548" y="273049"/>
                  </a:lnTo>
                  <a:lnTo>
                    <a:pt x="369951" y="270509"/>
                  </a:lnTo>
                  <a:lnTo>
                    <a:pt x="366623" y="267969"/>
                  </a:lnTo>
                  <a:lnTo>
                    <a:pt x="366039" y="266699"/>
                  </a:lnTo>
                  <a:lnTo>
                    <a:pt x="365213" y="266699"/>
                  </a:lnTo>
                  <a:lnTo>
                    <a:pt x="364464" y="265429"/>
                  </a:lnTo>
                  <a:lnTo>
                    <a:pt x="328395" y="226059"/>
                  </a:lnTo>
                  <a:lnTo>
                    <a:pt x="302801" y="199389"/>
                  </a:lnTo>
                  <a:lnTo>
                    <a:pt x="288734" y="184149"/>
                  </a:lnTo>
                  <a:lnTo>
                    <a:pt x="287909" y="182879"/>
                  </a:lnTo>
                  <a:lnTo>
                    <a:pt x="287185" y="181609"/>
                  </a:lnTo>
                  <a:lnTo>
                    <a:pt x="284581" y="177799"/>
                  </a:lnTo>
                  <a:lnTo>
                    <a:pt x="282803" y="171449"/>
                  </a:lnTo>
                  <a:lnTo>
                    <a:pt x="283133" y="167639"/>
                  </a:lnTo>
                  <a:lnTo>
                    <a:pt x="283157" y="109219"/>
                  </a:lnTo>
                  <a:close/>
                </a:path>
                <a:path w="482600" h="481329">
                  <a:moveTo>
                    <a:pt x="479259" y="5079"/>
                  </a:moveTo>
                  <a:lnTo>
                    <a:pt x="471970" y="5079"/>
                  </a:lnTo>
                  <a:lnTo>
                    <a:pt x="475373" y="7619"/>
                  </a:lnTo>
                  <a:lnTo>
                    <a:pt x="476529" y="8889"/>
                  </a:lnTo>
                  <a:lnTo>
                    <a:pt x="477774" y="10159"/>
                  </a:lnTo>
                  <a:lnTo>
                    <a:pt x="477829" y="11429"/>
                  </a:lnTo>
                  <a:lnTo>
                    <a:pt x="477939" y="13969"/>
                  </a:lnTo>
                  <a:lnTo>
                    <a:pt x="478040" y="175259"/>
                  </a:lnTo>
                  <a:lnTo>
                    <a:pt x="474548" y="181609"/>
                  </a:lnTo>
                  <a:lnTo>
                    <a:pt x="473900" y="181609"/>
                  </a:lnTo>
                  <a:lnTo>
                    <a:pt x="473176" y="182879"/>
                  </a:lnTo>
                  <a:lnTo>
                    <a:pt x="458236" y="199389"/>
                  </a:lnTo>
                  <a:lnTo>
                    <a:pt x="432649" y="226059"/>
                  </a:lnTo>
                  <a:lnTo>
                    <a:pt x="396748" y="265429"/>
                  </a:lnTo>
                  <a:lnTo>
                    <a:pt x="395795" y="266699"/>
                  </a:lnTo>
                  <a:lnTo>
                    <a:pt x="394487" y="267969"/>
                  </a:lnTo>
                  <a:lnTo>
                    <a:pt x="393979" y="267969"/>
                  </a:lnTo>
                  <a:lnTo>
                    <a:pt x="391058" y="270509"/>
                  </a:lnTo>
                  <a:lnTo>
                    <a:pt x="386499" y="273049"/>
                  </a:lnTo>
                  <a:lnTo>
                    <a:pt x="394487" y="273049"/>
                  </a:lnTo>
                  <a:lnTo>
                    <a:pt x="397230" y="270509"/>
                  </a:lnTo>
                  <a:lnTo>
                    <a:pt x="399148" y="269239"/>
                  </a:lnTo>
                  <a:lnTo>
                    <a:pt x="399846" y="267969"/>
                  </a:lnTo>
                  <a:lnTo>
                    <a:pt x="435878" y="229869"/>
                  </a:lnTo>
                  <a:lnTo>
                    <a:pt x="475462" y="186689"/>
                  </a:lnTo>
                  <a:lnTo>
                    <a:pt x="476504" y="185419"/>
                  </a:lnTo>
                  <a:lnTo>
                    <a:pt x="477393" y="184149"/>
                  </a:lnTo>
                  <a:lnTo>
                    <a:pt x="482295" y="176529"/>
                  </a:lnTo>
                  <a:lnTo>
                    <a:pt x="482257" y="12699"/>
                  </a:lnTo>
                  <a:lnTo>
                    <a:pt x="482155" y="11429"/>
                  </a:lnTo>
                  <a:lnTo>
                    <a:pt x="482053" y="10159"/>
                  </a:lnTo>
                  <a:lnTo>
                    <a:pt x="480644" y="6349"/>
                  </a:lnTo>
                  <a:lnTo>
                    <a:pt x="479259" y="5079"/>
                  </a:lnTo>
                  <a:close/>
                </a:path>
                <a:path w="482600" h="481329">
                  <a:moveTo>
                    <a:pt x="176415" y="2539"/>
                  </a:moveTo>
                  <a:lnTo>
                    <a:pt x="9232" y="2539"/>
                  </a:lnTo>
                  <a:lnTo>
                    <a:pt x="6286" y="3809"/>
                  </a:lnTo>
                  <a:lnTo>
                    <a:pt x="4330" y="6349"/>
                  </a:lnTo>
                  <a:lnTo>
                    <a:pt x="0" y="11429"/>
                  </a:lnTo>
                  <a:lnTo>
                    <a:pt x="939" y="19049"/>
                  </a:lnTo>
                  <a:lnTo>
                    <a:pt x="78308" y="95249"/>
                  </a:lnTo>
                  <a:lnTo>
                    <a:pt x="79438" y="101599"/>
                  </a:lnTo>
                  <a:lnTo>
                    <a:pt x="79489" y="105409"/>
                  </a:lnTo>
                  <a:lnTo>
                    <a:pt x="79248" y="106679"/>
                  </a:lnTo>
                  <a:lnTo>
                    <a:pt x="78511" y="107949"/>
                  </a:lnTo>
                  <a:lnTo>
                    <a:pt x="77558" y="110489"/>
                  </a:lnTo>
                  <a:lnTo>
                    <a:pt x="75323" y="114299"/>
                  </a:lnTo>
                  <a:lnTo>
                    <a:pt x="68948" y="121919"/>
                  </a:lnTo>
                  <a:lnTo>
                    <a:pt x="64274" y="125729"/>
                  </a:lnTo>
                  <a:lnTo>
                    <a:pt x="6108" y="182879"/>
                  </a:lnTo>
                  <a:lnTo>
                    <a:pt x="3200" y="185419"/>
                  </a:lnTo>
                  <a:lnTo>
                    <a:pt x="1549" y="189229"/>
                  </a:lnTo>
                  <a:lnTo>
                    <a:pt x="1612" y="196849"/>
                  </a:lnTo>
                  <a:lnTo>
                    <a:pt x="2857" y="200659"/>
                  </a:lnTo>
                  <a:lnTo>
                    <a:pt x="5054" y="201929"/>
                  </a:lnTo>
                  <a:lnTo>
                    <a:pt x="7137" y="204469"/>
                  </a:lnTo>
                  <a:lnTo>
                    <a:pt x="9817" y="205739"/>
                  </a:lnTo>
                  <a:lnTo>
                    <a:pt x="176390" y="205739"/>
                  </a:lnTo>
                  <a:lnTo>
                    <a:pt x="182968" y="201929"/>
                  </a:lnTo>
                  <a:lnTo>
                    <a:pt x="184251" y="200659"/>
                  </a:lnTo>
                  <a:lnTo>
                    <a:pt x="9372" y="200659"/>
                  </a:lnTo>
                  <a:lnTo>
                    <a:pt x="6731" y="198119"/>
                  </a:lnTo>
                  <a:lnTo>
                    <a:pt x="5969" y="195579"/>
                  </a:lnTo>
                  <a:lnTo>
                    <a:pt x="5880" y="190499"/>
                  </a:lnTo>
                  <a:lnTo>
                    <a:pt x="7112" y="187959"/>
                  </a:lnTo>
                  <a:lnTo>
                    <a:pt x="9169" y="185419"/>
                  </a:lnTo>
                  <a:lnTo>
                    <a:pt x="69799" y="126999"/>
                  </a:lnTo>
                  <a:lnTo>
                    <a:pt x="73583" y="123189"/>
                  </a:lnTo>
                  <a:lnTo>
                    <a:pt x="77901" y="118109"/>
                  </a:lnTo>
                  <a:lnTo>
                    <a:pt x="80924" y="114299"/>
                  </a:lnTo>
                  <a:lnTo>
                    <a:pt x="84175" y="106679"/>
                  </a:lnTo>
                  <a:lnTo>
                    <a:pt x="83653" y="99059"/>
                  </a:lnTo>
                  <a:lnTo>
                    <a:pt x="83566" y="97789"/>
                  </a:lnTo>
                  <a:lnTo>
                    <a:pt x="79794" y="90169"/>
                  </a:lnTo>
                  <a:lnTo>
                    <a:pt x="5664" y="17779"/>
                  </a:lnTo>
                  <a:lnTo>
                    <a:pt x="4775" y="12699"/>
                  </a:lnTo>
                  <a:lnTo>
                    <a:pt x="7137" y="8889"/>
                  </a:lnTo>
                  <a:lnTo>
                    <a:pt x="8458" y="7619"/>
                  </a:lnTo>
                  <a:lnTo>
                    <a:pt x="10096" y="6349"/>
                  </a:lnTo>
                  <a:lnTo>
                    <a:pt x="183070" y="6349"/>
                  </a:lnTo>
                  <a:lnTo>
                    <a:pt x="176415" y="2539"/>
                  </a:lnTo>
                  <a:close/>
                </a:path>
                <a:path w="482600" h="481329">
                  <a:moveTo>
                    <a:pt x="184315" y="6349"/>
                  </a:moveTo>
                  <a:lnTo>
                    <a:pt x="175247" y="6349"/>
                  </a:lnTo>
                  <a:lnTo>
                    <a:pt x="181737" y="10159"/>
                  </a:lnTo>
                  <a:lnTo>
                    <a:pt x="182626" y="11429"/>
                  </a:lnTo>
                  <a:lnTo>
                    <a:pt x="183451" y="11429"/>
                  </a:lnTo>
                  <a:lnTo>
                    <a:pt x="198542" y="26669"/>
                  </a:lnTo>
                  <a:lnTo>
                    <a:pt x="264807" y="87629"/>
                  </a:lnTo>
                  <a:lnTo>
                    <a:pt x="265938" y="88899"/>
                  </a:lnTo>
                  <a:lnTo>
                    <a:pt x="266801" y="88899"/>
                  </a:lnTo>
                  <a:lnTo>
                    <a:pt x="269963" y="92709"/>
                  </a:lnTo>
                  <a:lnTo>
                    <a:pt x="272770" y="97789"/>
                  </a:lnTo>
                  <a:lnTo>
                    <a:pt x="272770" y="109219"/>
                  </a:lnTo>
                  <a:lnTo>
                    <a:pt x="269925" y="114299"/>
                  </a:lnTo>
                  <a:lnTo>
                    <a:pt x="267525" y="116839"/>
                  </a:lnTo>
                  <a:lnTo>
                    <a:pt x="266598" y="118109"/>
                  </a:lnTo>
                  <a:lnTo>
                    <a:pt x="265836" y="119379"/>
                  </a:lnTo>
                  <a:lnTo>
                    <a:pt x="264960" y="119379"/>
                  </a:lnTo>
                  <a:lnTo>
                    <a:pt x="226082" y="156209"/>
                  </a:lnTo>
                  <a:lnTo>
                    <a:pt x="198541" y="181609"/>
                  </a:lnTo>
                  <a:lnTo>
                    <a:pt x="182587" y="196849"/>
                  </a:lnTo>
                  <a:lnTo>
                    <a:pt x="181673" y="196849"/>
                  </a:lnTo>
                  <a:lnTo>
                    <a:pt x="180670" y="198119"/>
                  </a:lnTo>
                  <a:lnTo>
                    <a:pt x="175285" y="200659"/>
                  </a:lnTo>
                  <a:lnTo>
                    <a:pt x="184251" y="200659"/>
                  </a:lnTo>
                  <a:lnTo>
                    <a:pt x="185407" y="199389"/>
                  </a:lnTo>
                  <a:lnTo>
                    <a:pt x="186474" y="198119"/>
                  </a:lnTo>
                  <a:lnTo>
                    <a:pt x="197818" y="187959"/>
                  </a:lnTo>
                  <a:lnTo>
                    <a:pt x="266153" y="124459"/>
                  </a:lnTo>
                  <a:lnTo>
                    <a:pt x="267627" y="123189"/>
                  </a:lnTo>
                  <a:lnTo>
                    <a:pt x="268693" y="121919"/>
                  </a:lnTo>
                  <a:lnTo>
                    <a:pt x="269608" y="121919"/>
                  </a:lnTo>
                  <a:lnTo>
                    <a:pt x="270471" y="120649"/>
                  </a:lnTo>
                  <a:lnTo>
                    <a:pt x="270776" y="120649"/>
                  </a:lnTo>
                  <a:lnTo>
                    <a:pt x="271360" y="119379"/>
                  </a:lnTo>
                  <a:lnTo>
                    <a:pt x="272465" y="118109"/>
                  </a:lnTo>
                  <a:lnTo>
                    <a:pt x="278714" y="109219"/>
                  </a:lnTo>
                  <a:lnTo>
                    <a:pt x="283157" y="109219"/>
                  </a:lnTo>
                  <a:lnTo>
                    <a:pt x="283162" y="99059"/>
                  </a:lnTo>
                  <a:lnTo>
                    <a:pt x="278714" y="99059"/>
                  </a:lnTo>
                  <a:lnTo>
                    <a:pt x="272465" y="90169"/>
                  </a:lnTo>
                  <a:lnTo>
                    <a:pt x="271513" y="88899"/>
                  </a:lnTo>
                  <a:lnTo>
                    <a:pt x="270675" y="87629"/>
                  </a:lnTo>
                  <a:lnTo>
                    <a:pt x="270090" y="86359"/>
                  </a:lnTo>
                  <a:lnTo>
                    <a:pt x="269074" y="85089"/>
                  </a:lnTo>
                  <a:lnTo>
                    <a:pt x="267868" y="85089"/>
                  </a:lnTo>
                  <a:lnTo>
                    <a:pt x="229023" y="48259"/>
                  </a:lnTo>
                  <a:lnTo>
                    <a:pt x="201501" y="22859"/>
                  </a:lnTo>
                  <a:lnTo>
                    <a:pt x="185470" y="7619"/>
                  </a:lnTo>
                  <a:lnTo>
                    <a:pt x="184315" y="6349"/>
                  </a:lnTo>
                  <a:close/>
                </a:path>
                <a:path w="482600" h="481329">
                  <a:moveTo>
                    <a:pt x="294500" y="1269"/>
                  </a:moveTo>
                  <a:lnTo>
                    <a:pt x="290474" y="2539"/>
                  </a:lnTo>
                  <a:lnTo>
                    <a:pt x="287083" y="2539"/>
                  </a:lnTo>
                  <a:lnTo>
                    <a:pt x="284124" y="3809"/>
                  </a:lnTo>
                  <a:lnTo>
                    <a:pt x="278714" y="99059"/>
                  </a:lnTo>
                  <a:lnTo>
                    <a:pt x="283162" y="99059"/>
                  </a:lnTo>
                  <a:lnTo>
                    <a:pt x="283248" y="12699"/>
                  </a:lnTo>
                  <a:lnTo>
                    <a:pt x="283298" y="11429"/>
                  </a:lnTo>
                  <a:lnTo>
                    <a:pt x="283959" y="10159"/>
                  </a:lnTo>
                  <a:lnTo>
                    <a:pt x="285267" y="8889"/>
                  </a:lnTo>
                  <a:lnTo>
                    <a:pt x="286461" y="7619"/>
                  </a:lnTo>
                  <a:lnTo>
                    <a:pt x="288353" y="6349"/>
                  </a:lnTo>
                  <a:lnTo>
                    <a:pt x="301345" y="6349"/>
                  </a:lnTo>
                  <a:lnTo>
                    <a:pt x="298513" y="3809"/>
                  </a:lnTo>
                  <a:lnTo>
                    <a:pt x="294500" y="1269"/>
                  </a:lnTo>
                  <a:close/>
                </a:path>
                <a:path w="482600" h="481329">
                  <a:moveTo>
                    <a:pt x="301345" y="6349"/>
                  </a:moveTo>
                  <a:lnTo>
                    <a:pt x="293357" y="6349"/>
                  </a:lnTo>
                  <a:lnTo>
                    <a:pt x="296252" y="7619"/>
                  </a:lnTo>
                  <a:lnTo>
                    <a:pt x="357670" y="69849"/>
                  </a:lnTo>
                  <a:lnTo>
                    <a:pt x="359867" y="72389"/>
                  </a:lnTo>
                  <a:lnTo>
                    <a:pt x="365836" y="78739"/>
                  </a:lnTo>
                  <a:lnTo>
                    <a:pt x="370128" y="81279"/>
                  </a:lnTo>
                  <a:lnTo>
                    <a:pt x="374243" y="82549"/>
                  </a:lnTo>
                  <a:lnTo>
                    <a:pt x="378091" y="85089"/>
                  </a:lnTo>
                  <a:lnTo>
                    <a:pt x="380530" y="83819"/>
                  </a:lnTo>
                  <a:lnTo>
                    <a:pt x="387184" y="83819"/>
                  </a:lnTo>
                  <a:lnTo>
                    <a:pt x="393700" y="80009"/>
                  </a:lnTo>
                  <a:lnTo>
                    <a:pt x="377571" y="80009"/>
                  </a:lnTo>
                  <a:lnTo>
                    <a:pt x="373456" y="77469"/>
                  </a:lnTo>
                  <a:lnTo>
                    <a:pt x="369443" y="76199"/>
                  </a:lnTo>
                  <a:lnTo>
                    <a:pt x="360718" y="67309"/>
                  </a:lnTo>
                  <a:lnTo>
                    <a:pt x="358317" y="64769"/>
                  </a:lnTo>
                  <a:lnTo>
                    <a:pt x="301345" y="6349"/>
                  </a:lnTo>
                  <a:close/>
                </a:path>
                <a:path w="482600" h="481329">
                  <a:moveTo>
                    <a:pt x="473024" y="0"/>
                  </a:moveTo>
                  <a:lnTo>
                    <a:pt x="464794" y="1269"/>
                  </a:lnTo>
                  <a:lnTo>
                    <a:pt x="397268" y="69849"/>
                  </a:lnTo>
                  <a:lnTo>
                    <a:pt x="389064" y="78739"/>
                  </a:lnTo>
                  <a:lnTo>
                    <a:pt x="383247" y="80009"/>
                  </a:lnTo>
                  <a:lnTo>
                    <a:pt x="393700" y="80009"/>
                  </a:lnTo>
                  <a:lnTo>
                    <a:pt x="463016" y="8889"/>
                  </a:lnTo>
                  <a:lnTo>
                    <a:pt x="466280" y="6349"/>
                  </a:lnTo>
                  <a:lnTo>
                    <a:pt x="471970" y="5079"/>
                  </a:lnTo>
                  <a:lnTo>
                    <a:pt x="479259" y="5079"/>
                  </a:lnTo>
                  <a:lnTo>
                    <a:pt x="477875" y="3809"/>
                  </a:lnTo>
                  <a:lnTo>
                    <a:pt x="473024" y="0"/>
                  </a:lnTo>
                  <a:close/>
                </a:path>
              </a:pathLst>
            </a:custGeom>
            <a:solidFill>
              <a:srgbClr val="162A75"/>
            </a:solidFill>
          </p:spPr>
          <p:txBody>
            <a:bodyPr wrap="square" lIns="0" tIns="0" rIns="0" bIns="0" rtlCol="0"/>
            <a:lstStyle/>
            <a:p>
              <a:endParaRPr/>
            </a:p>
          </p:txBody>
        </p:sp>
        <p:sp>
          <p:nvSpPr>
            <p:cNvPr id="17" name="object 17"/>
            <p:cNvSpPr/>
            <p:nvPr/>
          </p:nvSpPr>
          <p:spPr>
            <a:xfrm>
              <a:off x="9192275" y="4818504"/>
              <a:ext cx="447040" cy="312420"/>
            </a:xfrm>
            <a:custGeom>
              <a:avLst/>
              <a:gdLst/>
              <a:ahLst/>
              <a:cxnLst/>
              <a:rect l="l" t="t" r="r" b="b"/>
              <a:pathLst>
                <a:path w="447040" h="312420">
                  <a:moveTo>
                    <a:pt x="446570" y="0"/>
                  </a:moveTo>
                  <a:lnTo>
                    <a:pt x="290588" y="66890"/>
                  </a:lnTo>
                  <a:lnTo>
                    <a:pt x="290588" y="0"/>
                  </a:lnTo>
                  <a:lnTo>
                    <a:pt x="134607" y="66890"/>
                  </a:lnTo>
                  <a:lnTo>
                    <a:pt x="134607" y="0"/>
                  </a:lnTo>
                  <a:lnTo>
                    <a:pt x="0" y="57734"/>
                  </a:lnTo>
                  <a:lnTo>
                    <a:pt x="25" y="312178"/>
                  </a:lnTo>
                  <a:lnTo>
                    <a:pt x="446570" y="312178"/>
                  </a:lnTo>
                  <a:lnTo>
                    <a:pt x="446570" y="0"/>
                  </a:lnTo>
                  <a:close/>
                </a:path>
              </a:pathLst>
            </a:custGeom>
            <a:solidFill>
              <a:srgbClr val="FFFFFF"/>
            </a:solidFill>
          </p:spPr>
          <p:txBody>
            <a:bodyPr wrap="square" lIns="0" tIns="0" rIns="0" bIns="0" rtlCol="0"/>
            <a:lstStyle/>
            <a:p>
              <a:endParaRPr/>
            </a:p>
          </p:txBody>
        </p:sp>
        <p:sp>
          <p:nvSpPr>
            <p:cNvPr id="18" name="object 18"/>
            <p:cNvSpPr/>
            <p:nvPr/>
          </p:nvSpPr>
          <p:spPr>
            <a:xfrm>
              <a:off x="9190262" y="4816632"/>
              <a:ext cx="450850" cy="316230"/>
            </a:xfrm>
            <a:custGeom>
              <a:avLst/>
              <a:gdLst/>
              <a:ahLst/>
              <a:cxnLst/>
              <a:rect l="l" t="t" r="r" b="b"/>
              <a:pathLst>
                <a:path w="450850" h="316229">
                  <a:moveTo>
                    <a:pt x="449046" y="63"/>
                  </a:moveTo>
                  <a:lnTo>
                    <a:pt x="448411" y="0"/>
                  </a:lnTo>
                  <a:lnTo>
                    <a:pt x="294373" y="66078"/>
                  </a:lnTo>
                  <a:lnTo>
                    <a:pt x="294373" y="1269"/>
                  </a:lnTo>
                  <a:lnTo>
                    <a:pt x="294081" y="711"/>
                  </a:lnTo>
                  <a:lnTo>
                    <a:pt x="293077" y="63"/>
                  </a:lnTo>
                  <a:lnTo>
                    <a:pt x="292442" y="0"/>
                  </a:lnTo>
                  <a:lnTo>
                    <a:pt x="138404" y="66078"/>
                  </a:lnTo>
                  <a:lnTo>
                    <a:pt x="138404" y="1269"/>
                  </a:lnTo>
                  <a:lnTo>
                    <a:pt x="138099" y="711"/>
                  </a:lnTo>
                  <a:lnTo>
                    <a:pt x="137096" y="63"/>
                  </a:lnTo>
                  <a:lnTo>
                    <a:pt x="136461" y="0"/>
                  </a:lnTo>
                  <a:lnTo>
                    <a:pt x="406" y="58356"/>
                  </a:lnTo>
                  <a:lnTo>
                    <a:pt x="0" y="59397"/>
                  </a:lnTo>
                  <a:lnTo>
                    <a:pt x="762" y="61201"/>
                  </a:lnTo>
                  <a:lnTo>
                    <a:pt x="1828" y="61607"/>
                  </a:lnTo>
                  <a:lnTo>
                    <a:pt x="134848" y="4559"/>
                  </a:lnTo>
                  <a:lnTo>
                    <a:pt x="134848" y="69367"/>
                  </a:lnTo>
                  <a:lnTo>
                    <a:pt x="135153" y="69926"/>
                  </a:lnTo>
                  <a:lnTo>
                    <a:pt x="136144" y="70573"/>
                  </a:lnTo>
                  <a:lnTo>
                    <a:pt x="136779" y="70624"/>
                  </a:lnTo>
                  <a:lnTo>
                    <a:pt x="290830" y="4559"/>
                  </a:lnTo>
                  <a:lnTo>
                    <a:pt x="290830" y="69367"/>
                  </a:lnTo>
                  <a:lnTo>
                    <a:pt x="291134" y="69926"/>
                  </a:lnTo>
                  <a:lnTo>
                    <a:pt x="292125" y="70573"/>
                  </a:lnTo>
                  <a:lnTo>
                    <a:pt x="292760" y="70624"/>
                  </a:lnTo>
                  <a:lnTo>
                    <a:pt x="446798" y="4559"/>
                  </a:lnTo>
                  <a:lnTo>
                    <a:pt x="446798" y="312267"/>
                  </a:lnTo>
                  <a:lnTo>
                    <a:pt x="1054" y="312267"/>
                  </a:lnTo>
                  <a:lnTo>
                    <a:pt x="266" y="313067"/>
                  </a:lnTo>
                  <a:lnTo>
                    <a:pt x="266" y="315023"/>
                  </a:lnTo>
                  <a:lnTo>
                    <a:pt x="1054" y="315823"/>
                  </a:lnTo>
                  <a:lnTo>
                    <a:pt x="448576" y="315823"/>
                  </a:lnTo>
                  <a:lnTo>
                    <a:pt x="449554" y="315823"/>
                  </a:lnTo>
                  <a:lnTo>
                    <a:pt x="450354" y="315023"/>
                  </a:lnTo>
                  <a:lnTo>
                    <a:pt x="450354" y="1269"/>
                  </a:lnTo>
                  <a:lnTo>
                    <a:pt x="450049" y="711"/>
                  </a:lnTo>
                  <a:lnTo>
                    <a:pt x="449046" y="63"/>
                  </a:lnTo>
                  <a:close/>
                </a:path>
              </a:pathLst>
            </a:custGeom>
            <a:solidFill>
              <a:srgbClr val="162A75"/>
            </a:solidFill>
          </p:spPr>
          <p:txBody>
            <a:bodyPr wrap="square" lIns="0" tIns="0" rIns="0" bIns="0" rtlCol="0"/>
            <a:lstStyle/>
            <a:p>
              <a:endParaRPr/>
            </a:p>
          </p:txBody>
        </p:sp>
        <p:sp>
          <p:nvSpPr>
            <p:cNvPr id="19" name="object 19"/>
            <p:cNvSpPr/>
            <p:nvPr/>
          </p:nvSpPr>
          <p:spPr>
            <a:xfrm>
              <a:off x="9278074" y="4961674"/>
              <a:ext cx="275590" cy="93345"/>
            </a:xfrm>
            <a:custGeom>
              <a:avLst/>
              <a:gdLst/>
              <a:ahLst/>
              <a:cxnLst/>
              <a:rect l="l" t="t" r="r" b="b"/>
              <a:pathLst>
                <a:path w="275590" h="93345">
                  <a:moveTo>
                    <a:pt x="51714" y="800"/>
                  </a:moveTo>
                  <a:lnTo>
                    <a:pt x="50914" y="0"/>
                  </a:lnTo>
                  <a:lnTo>
                    <a:pt x="787" y="0"/>
                  </a:lnTo>
                  <a:lnTo>
                    <a:pt x="0" y="800"/>
                  </a:lnTo>
                  <a:lnTo>
                    <a:pt x="0" y="91948"/>
                  </a:lnTo>
                  <a:lnTo>
                    <a:pt x="787" y="92748"/>
                  </a:lnTo>
                  <a:lnTo>
                    <a:pt x="50914" y="92748"/>
                  </a:lnTo>
                  <a:lnTo>
                    <a:pt x="51714" y="91948"/>
                  </a:lnTo>
                  <a:lnTo>
                    <a:pt x="51714" y="89192"/>
                  </a:lnTo>
                  <a:lnTo>
                    <a:pt x="51714" y="3543"/>
                  </a:lnTo>
                  <a:lnTo>
                    <a:pt x="51714" y="800"/>
                  </a:lnTo>
                  <a:close/>
                </a:path>
                <a:path w="275590" h="93345">
                  <a:moveTo>
                    <a:pt x="163334" y="800"/>
                  </a:moveTo>
                  <a:lnTo>
                    <a:pt x="162534" y="0"/>
                  </a:lnTo>
                  <a:lnTo>
                    <a:pt x="112407" y="0"/>
                  </a:lnTo>
                  <a:lnTo>
                    <a:pt x="111607" y="800"/>
                  </a:lnTo>
                  <a:lnTo>
                    <a:pt x="111607" y="91948"/>
                  </a:lnTo>
                  <a:lnTo>
                    <a:pt x="112407" y="92748"/>
                  </a:lnTo>
                  <a:lnTo>
                    <a:pt x="162534" y="92748"/>
                  </a:lnTo>
                  <a:lnTo>
                    <a:pt x="163334" y="91948"/>
                  </a:lnTo>
                  <a:lnTo>
                    <a:pt x="163334" y="89192"/>
                  </a:lnTo>
                  <a:lnTo>
                    <a:pt x="163334" y="3543"/>
                  </a:lnTo>
                  <a:lnTo>
                    <a:pt x="163334" y="800"/>
                  </a:lnTo>
                  <a:close/>
                </a:path>
                <a:path w="275590" h="93345">
                  <a:moveTo>
                    <a:pt x="274980" y="800"/>
                  </a:moveTo>
                  <a:lnTo>
                    <a:pt x="274180" y="0"/>
                  </a:lnTo>
                  <a:lnTo>
                    <a:pt x="224053" y="0"/>
                  </a:lnTo>
                  <a:lnTo>
                    <a:pt x="223266" y="800"/>
                  </a:lnTo>
                  <a:lnTo>
                    <a:pt x="223266" y="91948"/>
                  </a:lnTo>
                  <a:lnTo>
                    <a:pt x="224053" y="92748"/>
                  </a:lnTo>
                  <a:lnTo>
                    <a:pt x="274180" y="92748"/>
                  </a:lnTo>
                  <a:lnTo>
                    <a:pt x="274980" y="91948"/>
                  </a:lnTo>
                  <a:lnTo>
                    <a:pt x="274980" y="89192"/>
                  </a:lnTo>
                  <a:lnTo>
                    <a:pt x="274980" y="3543"/>
                  </a:lnTo>
                  <a:lnTo>
                    <a:pt x="274980" y="800"/>
                  </a:lnTo>
                  <a:close/>
                </a:path>
              </a:pathLst>
            </a:custGeom>
            <a:solidFill>
              <a:srgbClr val="43C2CF"/>
            </a:solidFill>
          </p:spPr>
          <p:txBody>
            <a:bodyPr wrap="square" lIns="0" tIns="0" rIns="0" bIns="0" rtlCol="0"/>
            <a:lstStyle/>
            <a:p>
              <a:endParaRPr/>
            </a:p>
          </p:txBody>
        </p:sp>
        <p:sp>
          <p:nvSpPr>
            <p:cNvPr id="20" name="object 20"/>
            <p:cNvSpPr/>
            <p:nvPr/>
          </p:nvSpPr>
          <p:spPr>
            <a:xfrm>
              <a:off x="9078798" y="4682210"/>
              <a:ext cx="115570" cy="450850"/>
            </a:xfrm>
            <a:custGeom>
              <a:avLst/>
              <a:gdLst/>
              <a:ahLst/>
              <a:cxnLst/>
              <a:rect l="l" t="t" r="r" b="b"/>
              <a:pathLst>
                <a:path w="115570" h="450850">
                  <a:moveTo>
                    <a:pt x="115277" y="1270"/>
                  </a:moveTo>
                  <a:lnTo>
                    <a:pt x="114757" y="1270"/>
                  </a:lnTo>
                  <a:lnTo>
                    <a:pt x="114757" y="0"/>
                  </a:lnTo>
                  <a:lnTo>
                    <a:pt x="520" y="0"/>
                  </a:lnTo>
                  <a:lnTo>
                    <a:pt x="520" y="1270"/>
                  </a:lnTo>
                  <a:lnTo>
                    <a:pt x="0" y="1270"/>
                  </a:lnTo>
                  <a:lnTo>
                    <a:pt x="0" y="3810"/>
                  </a:lnTo>
                  <a:lnTo>
                    <a:pt x="0" y="448983"/>
                  </a:lnTo>
                  <a:lnTo>
                    <a:pt x="165" y="448983"/>
                  </a:lnTo>
                  <a:lnTo>
                    <a:pt x="165" y="450253"/>
                  </a:lnTo>
                  <a:lnTo>
                    <a:pt x="115112" y="450253"/>
                  </a:lnTo>
                  <a:lnTo>
                    <a:pt x="115112" y="448983"/>
                  </a:lnTo>
                  <a:lnTo>
                    <a:pt x="115277" y="448983"/>
                  </a:lnTo>
                  <a:lnTo>
                    <a:pt x="115277" y="446697"/>
                  </a:lnTo>
                  <a:lnTo>
                    <a:pt x="115277" y="446443"/>
                  </a:lnTo>
                  <a:lnTo>
                    <a:pt x="115277" y="115468"/>
                  </a:lnTo>
                  <a:lnTo>
                    <a:pt x="115074" y="115468"/>
                  </a:lnTo>
                  <a:lnTo>
                    <a:pt x="115074" y="114973"/>
                  </a:lnTo>
                  <a:lnTo>
                    <a:pt x="115277" y="114973"/>
                  </a:lnTo>
                  <a:lnTo>
                    <a:pt x="115277" y="112433"/>
                  </a:lnTo>
                  <a:lnTo>
                    <a:pt x="115239" y="111937"/>
                  </a:lnTo>
                  <a:lnTo>
                    <a:pt x="115239" y="111683"/>
                  </a:lnTo>
                  <a:lnTo>
                    <a:pt x="115239" y="59702"/>
                  </a:lnTo>
                  <a:lnTo>
                    <a:pt x="113461" y="59702"/>
                  </a:lnTo>
                  <a:lnTo>
                    <a:pt x="115112" y="59690"/>
                  </a:lnTo>
                  <a:lnTo>
                    <a:pt x="115239" y="59613"/>
                  </a:lnTo>
                  <a:lnTo>
                    <a:pt x="115239" y="58420"/>
                  </a:lnTo>
                  <a:lnTo>
                    <a:pt x="115277" y="56134"/>
                  </a:lnTo>
                  <a:lnTo>
                    <a:pt x="115277" y="55880"/>
                  </a:lnTo>
                  <a:lnTo>
                    <a:pt x="115277" y="3898"/>
                  </a:lnTo>
                  <a:lnTo>
                    <a:pt x="111734" y="3898"/>
                  </a:lnTo>
                  <a:lnTo>
                    <a:pt x="111734" y="55803"/>
                  </a:lnTo>
                  <a:lnTo>
                    <a:pt x="111734" y="115493"/>
                  </a:lnTo>
                  <a:lnTo>
                    <a:pt x="111734" y="446443"/>
                  </a:lnTo>
                  <a:lnTo>
                    <a:pt x="3556" y="446443"/>
                  </a:lnTo>
                  <a:lnTo>
                    <a:pt x="3556" y="115493"/>
                  </a:lnTo>
                  <a:lnTo>
                    <a:pt x="111734" y="115493"/>
                  </a:lnTo>
                  <a:lnTo>
                    <a:pt x="111734" y="55803"/>
                  </a:lnTo>
                  <a:lnTo>
                    <a:pt x="3556" y="55803"/>
                  </a:lnTo>
                  <a:lnTo>
                    <a:pt x="3556" y="3810"/>
                  </a:lnTo>
                  <a:lnTo>
                    <a:pt x="115277" y="3810"/>
                  </a:lnTo>
                  <a:lnTo>
                    <a:pt x="115277" y="1270"/>
                  </a:lnTo>
                  <a:close/>
                </a:path>
              </a:pathLst>
            </a:custGeom>
            <a:solidFill>
              <a:srgbClr val="162A75"/>
            </a:solidFill>
          </p:spPr>
          <p:txBody>
            <a:bodyPr wrap="square" lIns="0" tIns="0" rIns="0" bIns="0" rtlCol="0"/>
            <a:lstStyle/>
            <a:p>
              <a:endParaRPr/>
            </a:p>
          </p:txBody>
        </p:sp>
      </p:grpSp>
      <p:sp>
        <p:nvSpPr>
          <p:cNvPr id="21" name="object 21"/>
          <p:cNvSpPr txBox="1"/>
          <p:nvPr/>
        </p:nvSpPr>
        <p:spPr>
          <a:xfrm>
            <a:off x="6067726" y="6208401"/>
            <a:ext cx="1298575" cy="623570"/>
          </a:xfrm>
          <a:prstGeom prst="rect">
            <a:avLst/>
          </a:prstGeom>
        </p:spPr>
        <p:txBody>
          <a:bodyPr vert="horz" wrap="square" lIns="0" tIns="34925" rIns="0" bIns="0" rtlCol="0">
            <a:spAutoFit/>
          </a:bodyPr>
          <a:lstStyle/>
          <a:p>
            <a:pPr algn="ctr">
              <a:lnSpc>
                <a:spcPct val="100000"/>
              </a:lnSpc>
              <a:spcBef>
                <a:spcPts val="275"/>
              </a:spcBef>
            </a:pPr>
            <a:r>
              <a:rPr sz="1800" b="1" dirty="0">
                <a:solidFill>
                  <a:srgbClr val="43C2CF"/>
                </a:solidFill>
                <a:latin typeface="Tahoma"/>
                <a:cs typeface="Tahoma"/>
              </a:rPr>
              <a:t>4,57</a:t>
            </a:r>
            <a:r>
              <a:rPr sz="1800" b="1" spc="254" dirty="0">
                <a:solidFill>
                  <a:srgbClr val="43C2CF"/>
                </a:solidFill>
                <a:latin typeface="Tahoma"/>
                <a:cs typeface="Tahoma"/>
              </a:rPr>
              <a:t> </a:t>
            </a:r>
            <a:r>
              <a:rPr sz="1800" b="1" spc="60" dirty="0">
                <a:solidFill>
                  <a:srgbClr val="43C2CF"/>
                </a:solidFill>
                <a:latin typeface="Tahoma"/>
                <a:cs typeface="Tahoma"/>
              </a:rPr>
              <a:t>Mds€</a:t>
            </a:r>
            <a:endParaRPr sz="1800" dirty="0">
              <a:latin typeface="Tahoma"/>
              <a:cs typeface="Tahoma"/>
            </a:endParaRPr>
          </a:p>
          <a:p>
            <a:pPr marL="56515" marR="53340" algn="ctr">
              <a:lnSpc>
                <a:spcPts val="1200"/>
              </a:lnSpc>
              <a:spcBef>
                <a:spcPts val="30"/>
              </a:spcBef>
            </a:pPr>
            <a:r>
              <a:rPr lang="es" sz="900" spc="65" dirty="0">
                <a:solidFill>
                  <a:srgbClr val="50687B"/>
                </a:solidFill>
                <a:latin typeface="Verdana"/>
                <a:cs typeface="Verdana"/>
              </a:rPr>
              <a:t>en ingresos </a:t>
            </a:r>
            <a:r>
              <a:rPr lang="es" sz="900" spc="65" dirty="0" err="1">
                <a:solidFill>
                  <a:srgbClr val="50687B"/>
                </a:solidFill>
                <a:latin typeface="Verdana"/>
                <a:cs typeface="Verdana"/>
              </a:rPr>
              <a:t>consolidados en</a:t>
            </a:r>
            <a:r>
              <a:rPr sz="900" spc="140" dirty="0">
                <a:solidFill>
                  <a:srgbClr val="50687B"/>
                </a:solidFill>
                <a:latin typeface="Verdana"/>
                <a:cs typeface="Verdana"/>
              </a:rPr>
              <a:t> </a:t>
            </a:r>
            <a:r>
              <a:rPr sz="900" spc="-20" dirty="0">
                <a:solidFill>
                  <a:srgbClr val="50687B"/>
                </a:solidFill>
                <a:latin typeface="Verdana"/>
                <a:cs typeface="Verdana"/>
              </a:rPr>
              <a:t>2024</a:t>
            </a:r>
            <a:endParaRPr sz="900" dirty="0">
              <a:latin typeface="Verdana"/>
              <a:cs typeface="Verdana"/>
            </a:endParaRPr>
          </a:p>
        </p:txBody>
      </p:sp>
      <p:sp>
        <p:nvSpPr>
          <p:cNvPr id="22" name="object 22"/>
          <p:cNvSpPr txBox="1"/>
          <p:nvPr/>
        </p:nvSpPr>
        <p:spPr>
          <a:xfrm>
            <a:off x="8751773" y="6285232"/>
            <a:ext cx="1149349" cy="463588"/>
          </a:xfrm>
          <a:prstGeom prst="rect">
            <a:avLst/>
          </a:prstGeom>
        </p:spPr>
        <p:txBody>
          <a:bodyPr vert="horz" wrap="square" lIns="0" tIns="34925" rIns="0" bIns="0" rtlCol="0">
            <a:spAutoFit/>
          </a:bodyPr>
          <a:lstStyle/>
          <a:p>
            <a:pPr marL="53340">
              <a:lnSpc>
                <a:spcPct val="100000"/>
              </a:lnSpc>
              <a:spcBef>
                <a:spcPts val="275"/>
              </a:spcBef>
            </a:pPr>
            <a:r>
              <a:rPr sz="1800" b="1" dirty="0">
                <a:solidFill>
                  <a:srgbClr val="43C2CF"/>
                </a:solidFill>
                <a:latin typeface="Tahoma"/>
                <a:cs typeface="Tahoma"/>
              </a:rPr>
              <a:t>1,60</a:t>
            </a:r>
            <a:r>
              <a:rPr sz="1800" b="1" spc="-20" dirty="0">
                <a:solidFill>
                  <a:srgbClr val="43C2CF"/>
                </a:solidFill>
                <a:latin typeface="Tahoma"/>
                <a:cs typeface="Tahoma"/>
              </a:rPr>
              <a:t> </a:t>
            </a:r>
            <a:r>
              <a:rPr sz="1800" b="1" spc="-25" dirty="0">
                <a:solidFill>
                  <a:srgbClr val="43C2CF"/>
                </a:solidFill>
                <a:latin typeface="Tahoma"/>
                <a:cs typeface="Tahoma"/>
              </a:rPr>
              <a:t>millones</a:t>
            </a:r>
            <a:endParaRPr sz="1800" dirty="0">
              <a:latin typeface="Tahoma"/>
              <a:cs typeface="Tahoma"/>
            </a:endParaRPr>
          </a:p>
          <a:p>
            <a:pPr marL="12700">
              <a:lnSpc>
                <a:spcPct val="100000"/>
              </a:lnSpc>
              <a:spcBef>
                <a:spcPts val="90"/>
              </a:spcBef>
            </a:pPr>
            <a:r>
              <a:rPr lang="es" sz="900" spc="-10" dirty="0">
                <a:solidFill>
                  <a:srgbClr val="50687B"/>
                </a:solidFill>
                <a:latin typeface="Verdana"/>
                <a:cs typeface="Verdana"/>
              </a:rPr>
              <a:t>en </a:t>
            </a:r>
            <a:r>
              <a:rPr sz="900" spc="-10" dirty="0">
                <a:solidFill>
                  <a:srgbClr val="50687B"/>
                </a:solidFill>
                <a:latin typeface="Verdana"/>
                <a:cs typeface="Verdana"/>
              </a:rPr>
              <a:t>EBITDA</a:t>
            </a:r>
            <a:r>
              <a:rPr sz="900" spc="-5" dirty="0">
                <a:solidFill>
                  <a:srgbClr val="50687B"/>
                </a:solidFill>
                <a:latin typeface="Verdana"/>
                <a:cs typeface="Verdana"/>
              </a:rPr>
              <a:t> </a:t>
            </a:r>
            <a:r>
              <a:rPr lang="es" sz="900" dirty="0">
                <a:solidFill>
                  <a:srgbClr val="50687B"/>
                </a:solidFill>
                <a:latin typeface="Verdana"/>
                <a:cs typeface="Verdana"/>
              </a:rPr>
              <a:t>en</a:t>
            </a:r>
            <a:r>
              <a:rPr sz="900" spc="-5" dirty="0">
                <a:solidFill>
                  <a:srgbClr val="50687B"/>
                </a:solidFill>
                <a:latin typeface="Verdana"/>
                <a:cs typeface="Verdana"/>
              </a:rPr>
              <a:t> </a:t>
            </a:r>
            <a:r>
              <a:rPr sz="900" spc="-20" dirty="0">
                <a:solidFill>
                  <a:srgbClr val="50687B"/>
                </a:solidFill>
                <a:latin typeface="Verdana"/>
                <a:cs typeface="Verdana"/>
              </a:rPr>
              <a:t>2024</a:t>
            </a:r>
            <a:endParaRPr sz="900" dirty="0">
              <a:latin typeface="Verdana"/>
              <a:cs typeface="Verdana"/>
            </a:endParaRPr>
          </a:p>
        </p:txBody>
      </p:sp>
      <p:pic>
        <p:nvPicPr>
          <p:cNvPr id="23" name="object 23"/>
          <p:cNvPicPr/>
          <p:nvPr/>
        </p:nvPicPr>
        <p:blipFill>
          <a:blip r:embed="rId5" cstate="print"/>
          <a:stretch>
            <a:fillRect/>
          </a:stretch>
        </p:blipFill>
        <p:spPr>
          <a:xfrm>
            <a:off x="7658539" y="6193861"/>
            <a:ext cx="666920" cy="646144"/>
          </a:xfrm>
          <a:prstGeom prst="rect">
            <a:avLst/>
          </a:prstGeom>
        </p:spPr>
      </p:pic>
      <p:sp>
        <p:nvSpPr>
          <p:cNvPr id="24" name="object 24"/>
          <p:cNvSpPr txBox="1"/>
          <p:nvPr/>
        </p:nvSpPr>
        <p:spPr>
          <a:xfrm>
            <a:off x="8969289" y="7157673"/>
            <a:ext cx="1149350" cy="132080"/>
          </a:xfrm>
          <a:prstGeom prst="rect">
            <a:avLst/>
          </a:prstGeom>
        </p:spPr>
        <p:txBody>
          <a:bodyPr vert="horz" wrap="square" lIns="0" tIns="12700" rIns="0" bIns="0" rtlCol="0">
            <a:spAutoFit/>
          </a:bodyPr>
          <a:lstStyle/>
          <a:p>
            <a:pPr marL="38100">
              <a:lnSpc>
                <a:spcPct val="100000"/>
              </a:lnSpc>
              <a:spcBef>
                <a:spcPts val="100"/>
              </a:spcBef>
            </a:pPr>
            <a:r>
              <a:rPr sz="700" b="1" spc="-75" dirty="0">
                <a:solidFill>
                  <a:srgbClr val="162A75"/>
                </a:solidFill>
                <a:latin typeface="Tahoma"/>
                <a:cs typeface="Tahoma"/>
              </a:rPr>
              <a:t>ELIS</a:t>
            </a:r>
            <a:r>
              <a:rPr sz="700" b="1" spc="10" dirty="0">
                <a:solidFill>
                  <a:srgbClr val="162A75"/>
                </a:solidFill>
                <a:latin typeface="Tahoma"/>
                <a:cs typeface="Tahoma"/>
              </a:rPr>
              <a:t> </a:t>
            </a:r>
            <a:r>
              <a:rPr sz="900" spc="187" baseline="9259" dirty="0">
                <a:solidFill>
                  <a:srgbClr val="50687B"/>
                </a:solidFill>
                <a:latin typeface="Verdana"/>
                <a:cs typeface="Verdana"/>
              </a:rPr>
              <a:t>|</a:t>
            </a:r>
            <a:r>
              <a:rPr sz="900" spc="-75" baseline="9259" dirty="0">
                <a:solidFill>
                  <a:srgbClr val="50687B"/>
                </a:solidFill>
                <a:latin typeface="Verdana"/>
                <a:cs typeface="Verdana"/>
              </a:rPr>
              <a:t> </a:t>
            </a:r>
            <a:r>
              <a:rPr sz="700" b="1" spc="-75" dirty="0">
                <a:solidFill>
                  <a:srgbClr val="43C2CF"/>
                </a:solidFill>
                <a:latin typeface="Tahoma"/>
                <a:cs typeface="Tahoma"/>
              </a:rPr>
              <a:t>ELIS</a:t>
            </a:r>
            <a:r>
              <a:rPr sz="700" b="1" spc="10" dirty="0">
                <a:solidFill>
                  <a:srgbClr val="43C2CF"/>
                </a:solidFill>
                <a:latin typeface="Tahoma"/>
                <a:cs typeface="Tahoma"/>
              </a:rPr>
              <a:t> </a:t>
            </a:r>
            <a:r>
              <a:rPr sz="700" b="1" spc="-10" dirty="0">
                <a:solidFill>
                  <a:srgbClr val="43C2CF"/>
                </a:solidFill>
                <a:latin typeface="Tahoma"/>
                <a:cs typeface="Tahoma"/>
              </a:rPr>
              <a:t>PARA</a:t>
            </a:r>
            <a:r>
              <a:rPr sz="700" b="1" spc="-5" dirty="0">
                <a:solidFill>
                  <a:srgbClr val="43C2CF"/>
                </a:solidFill>
                <a:latin typeface="Tahoma"/>
                <a:cs typeface="Tahoma"/>
              </a:rPr>
              <a:t> </a:t>
            </a:r>
            <a:r>
              <a:rPr sz="700" b="1" spc="-10" dirty="0">
                <a:solidFill>
                  <a:srgbClr val="43C2CF"/>
                </a:solidFill>
                <a:latin typeface="Tahoma"/>
                <a:cs typeface="Tahoma"/>
              </a:rPr>
              <a:t>TODO</a:t>
            </a:r>
            <a:r>
              <a:rPr sz="700" b="1" spc="10" dirty="0">
                <a:solidFill>
                  <a:srgbClr val="43C2CF"/>
                </a:solidFill>
                <a:latin typeface="Tahoma"/>
                <a:cs typeface="Tahoma"/>
              </a:rPr>
              <a:t> </a:t>
            </a:r>
            <a:r>
              <a:rPr sz="700" b="1" spc="-20" dirty="0">
                <a:solidFill>
                  <a:srgbClr val="43C2CF"/>
                </a:solidFill>
                <a:latin typeface="Tahoma"/>
                <a:cs typeface="Tahoma"/>
              </a:rPr>
              <a:t>2025</a:t>
            </a:r>
            <a:endParaRPr sz="700">
              <a:latin typeface="Tahoma"/>
              <a:cs typeface="Tahoma"/>
            </a:endParaRPr>
          </a:p>
        </p:txBody>
      </p:sp>
      <p:grpSp>
        <p:nvGrpSpPr>
          <p:cNvPr id="25" name="object 25"/>
          <p:cNvGrpSpPr/>
          <p:nvPr/>
        </p:nvGrpSpPr>
        <p:grpSpPr>
          <a:xfrm>
            <a:off x="8892006" y="12"/>
            <a:ext cx="1224280" cy="720090"/>
            <a:chOff x="8892006" y="12"/>
            <a:chExt cx="1224280" cy="720090"/>
          </a:xfrm>
        </p:grpSpPr>
        <p:sp>
          <p:nvSpPr>
            <p:cNvPr id="26" name="object 26"/>
            <p:cNvSpPr/>
            <p:nvPr/>
          </p:nvSpPr>
          <p:spPr>
            <a:xfrm>
              <a:off x="8892006" y="12"/>
              <a:ext cx="1224280" cy="720090"/>
            </a:xfrm>
            <a:custGeom>
              <a:avLst/>
              <a:gdLst/>
              <a:ahLst/>
              <a:cxnLst/>
              <a:rect l="l" t="t" r="r" b="b"/>
              <a:pathLst>
                <a:path w="1224279" h="720090">
                  <a:moveTo>
                    <a:pt x="1223987" y="0"/>
                  </a:moveTo>
                  <a:lnTo>
                    <a:pt x="0" y="0"/>
                  </a:lnTo>
                  <a:lnTo>
                    <a:pt x="0" y="720001"/>
                  </a:lnTo>
                  <a:lnTo>
                    <a:pt x="1223987" y="720001"/>
                  </a:lnTo>
                  <a:lnTo>
                    <a:pt x="1223987" y="0"/>
                  </a:lnTo>
                  <a:close/>
                </a:path>
              </a:pathLst>
            </a:custGeom>
            <a:solidFill>
              <a:srgbClr val="162A75"/>
            </a:solidFill>
          </p:spPr>
          <p:txBody>
            <a:bodyPr wrap="square" lIns="0" tIns="0" rIns="0" bIns="0" rtlCol="0"/>
            <a:lstStyle/>
            <a:p>
              <a:endParaRPr/>
            </a:p>
          </p:txBody>
        </p:sp>
        <p:sp>
          <p:nvSpPr>
            <p:cNvPr id="27" name="object 27"/>
            <p:cNvSpPr/>
            <p:nvPr/>
          </p:nvSpPr>
          <p:spPr>
            <a:xfrm>
              <a:off x="9463126" y="308330"/>
              <a:ext cx="228600" cy="149860"/>
            </a:xfrm>
            <a:custGeom>
              <a:avLst/>
              <a:gdLst/>
              <a:ahLst/>
              <a:cxnLst/>
              <a:rect l="l" t="t" r="r" b="b"/>
              <a:pathLst>
                <a:path w="228600" h="149859">
                  <a:moveTo>
                    <a:pt x="49314" y="0"/>
                  </a:moveTo>
                  <a:lnTo>
                    <a:pt x="35775" y="2451"/>
                  </a:lnTo>
                  <a:lnTo>
                    <a:pt x="25603" y="8636"/>
                  </a:lnTo>
                  <a:lnTo>
                    <a:pt x="19177" y="18542"/>
                  </a:lnTo>
                  <a:lnTo>
                    <a:pt x="16954" y="32169"/>
                  </a:lnTo>
                  <a:lnTo>
                    <a:pt x="16954" y="43472"/>
                  </a:lnTo>
                  <a:lnTo>
                    <a:pt x="0" y="43472"/>
                  </a:lnTo>
                  <a:lnTo>
                    <a:pt x="0" y="48539"/>
                  </a:lnTo>
                  <a:lnTo>
                    <a:pt x="16954" y="48539"/>
                  </a:lnTo>
                  <a:lnTo>
                    <a:pt x="16954" y="146773"/>
                  </a:lnTo>
                  <a:lnTo>
                    <a:pt x="22415" y="146773"/>
                  </a:lnTo>
                  <a:lnTo>
                    <a:pt x="22415" y="48539"/>
                  </a:lnTo>
                  <a:lnTo>
                    <a:pt x="49314" y="48539"/>
                  </a:lnTo>
                  <a:lnTo>
                    <a:pt x="49314" y="43472"/>
                  </a:lnTo>
                  <a:lnTo>
                    <a:pt x="22415" y="43472"/>
                  </a:lnTo>
                  <a:lnTo>
                    <a:pt x="22415" y="33134"/>
                  </a:lnTo>
                  <a:lnTo>
                    <a:pt x="23812" y="22034"/>
                  </a:lnTo>
                  <a:lnTo>
                    <a:pt x="28397" y="13500"/>
                  </a:lnTo>
                  <a:lnTo>
                    <a:pt x="36715" y="7810"/>
                  </a:lnTo>
                  <a:lnTo>
                    <a:pt x="49314" y="5270"/>
                  </a:lnTo>
                  <a:lnTo>
                    <a:pt x="49314" y="0"/>
                  </a:lnTo>
                  <a:close/>
                </a:path>
                <a:path w="228600" h="149859">
                  <a:moveTo>
                    <a:pt x="163131" y="95123"/>
                  </a:moveTo>
                  <a:lnTo>
                    <a:pt x="159029" y="73825"/>
                  </a:lnTo>
                  <a:lnTo>
                    <a:pt x="157670" y="71780"/>
                  </a:lnTo>
                  <a:lnTo>
                    <a:pt x="157670" y="95123"/>
                  </a:lnTo>
                  <a:lnTo>
                    <a:pt x="153974" y="114554"/>
                  </a:lnTo>
                  <a:lnTo>
                    <a:pt x="143738" y="130136"/>
                  </a:lnTo>
                  <a:lnTo>
                    <a:pt x="128244" y="140487"/>
                  </a:lnTo>
                  <a:lnTo>
                    <a:pt x="108750" y="144246"/>
                  </a:lnTo>
                  <a:lnTo>
                    <a:pt x="89408" y="140487"/>
                  </a:lnTo>
                  <a:lnTo>
                    <a:pt x="73875" y="130136"/>
                  </a:lnTo>
                  <a:lnTo>
                    <a:pt x="63588" y="114554"/>
                  </a:lnTo>
                  <a:lnTo>
                    <a:pt x="59829" y="95123"/>
                  </a:lnTo>
                  <a:lnTo>
                    <a:pt x="63550" y="75692"/>
                  </a:lnTo>
                  <a:lnTo>
                    <a:pt x="73812" y="60109"/>
                  </a:lnTo>
                  <a:lnTo>
                    <a:pt x="89268" y="49758"/>
                  </a:lnTo>
                  <a:lnTo>
                    <a:pt x="108559" y="46012"/>
                  </a:lnTo>
                  <a:lnTo>
                    <a:pt x="128155" y="49758"/>
                  </a:lnTo>
                  <a:lnTo>
                    <a:pt x="143713" y="60109"/>
                  </a:lnTo>
                  <a:lnTo>
                    <a:pt x="153974" y="75692"/>
                  </a:lnTo>
                  <a:lnTo>
                    <a:pt x="157670" y="95123"/>
                  </a:lnTo>
                  <a:lnTo>
                    <a:pt x="157670" y="71780"/>
                  </a:lnTo>
                  <a:lnTo>
                    <a:pt x="147637" y="56629"/>
                  </a:lnTo>
                  <a:lnTo>
                    <a:pt x="131724" y="46012"/>
                  </a:lnTo>
                  <a:lnTo>
                    <a:pt x="130403" y="45135"/>
                  </a:lnTo>
                  <a:lnTo>
                    <a:pt x="108750" y="40944"/>
                  </a:lnTo>
                  <a:lnTo>
                    <a:pt x="86918" y="45135"/>
                  </a:lnTo>
                  <a:lnTo>
                    <a:pt x="87223" y="45135"/>
                  </a:lnTo>
                  <a:lnTo>
                    <a:pt x="70091" y="56413"/>
                  </a:lnTo>
                  <a:lnTo>
                    <a:pt x="58572" y="73583"/>
                  </a:lnTo>
                  <a:lnTo>
                    <a:pt x="54368" y="95123"/>
                  </a:lnTo>
                  <a:lnTo>
                    <a:pt x="58127" y="114554"/>
                  </a:lnTo>
                  <a:lnTo>
                    <a:pt x="85775" y="144246"/>
                  </a:lnTo>
                  <a:lnTo>
                    <a:pt x="108750" y="149313"/>
                  </a:lnTo>
                  <a:lnTo>
                    <a:pt x="130327" y="145199"/>
                  </a:lnTo>
                  <a:lnTo>
                    <a:pt x="131775" y="144246"/>
                  </a:lnTo>
                  <a:lnTo>
                    <a:pt x="147561" y="133832"/>
                  </a:lnTo>
                  <a:lnTo>
                    <a:pt x="158991" y="116662"/>
                  </a:lnTo>
                  <a:lnTo>
                    <a:pt x="163131" y="95123"/>
                  </a:lnTo>
                  <a:close/>
                </a:path>
                <a:path w="228600" h="149859">
                  <a:moveTo>
                    <a:pt x="228434" y="40932"/>
                  </a:moveTo>
                  <a:lnTo>
                    <a:pt x="215671" y="42799"/>
                  </a:lnTo>
                  <a:lnTo>
                    <a:pt x="205587" y="47104"/>
                  </a:lnTo>
                  <a:lnTo>
                    <a:pt x="197904" y="53632"/>
                  </a:lnTo>
                  <a:lnTo>
                    <a:pt x="192366" y="62179"/>
                  </a:lnTo>
                  <a:lnTo>
                    <a:pt x="191985" y="62179"/>
                  </a:lnTo>
                  <a:lnTo>
                    <a:pt x="191985" y="43472"/>
                  </a:lnTo>
                  <a:lnTo>
                    <a:pt x="186524" y="43472"/>
                  </a:lnTo>
                  <a:lnTo>
                    <a:pt x="186524" y="146773"/>
                  </a:lnTo>
                  <a:lnTo>
                    <a:pt x="191985" y="146773"/>
                  </a:lnTo>
                  <a:lnTo>
                    <a:pt x="191985" y="87718"/>
                  </a:lnTo>
                  <a:lnTo>
                    <a:pt x="194144" y="71666"/>
                  </a:lnTo>
                  <a:lnTo>
                    <a:pt x="200787" y="58547"/>
                  </a:lnTo>
                  <a:lnTo>
                    <a:pt x="212140" y="49644"/>
                  </a:lnTo>
                  <a:lnTo>
                    <a:pt x="228434" y="46202"/>
                  </a:lnTo>
                  <a:lnTo>
                    <a:pt x="228434" y="40932"/>
                  </a:lnTo>
                  <a:close/>
                </a:path>
              </a:pathLst>
            </a:custGeom>
            <a:solidFill>
              <a:srgbClr val="FFFFFF"/>
            </a:solidFill>
          </p:spPr>
          <p:txBody>
            <a:bodyPr wrap="square" lIns="0" tIns="0" rIns="0" bIns="0" rtlCol="0"/>
            <a:lstStyle/>
            <a:p>
              <a:endParaRPr/>
            </a:p>
          </p:txBody>
        </p:sp>
        <p:pic>
          <p:nvPicPr>
            <p:cNvPr id="28" name="object 28"/>
            <p:cNvPicPr/>
            <p:nvPr/>
          </p:nvPicPr>
          <p:blipFill>
            <a:blip r:embed="rId6" cstate="print"/>
            <a:stretch>
              <a:fillRect/>
            </a:stretch>
          </p:blipFill>
          <p:spPr>
            <a:xfrm>
              <a:off x="9754708" y="349266"/>
              <a:ext cx="108178" cy="108369"/>
            </a:xfrm>
            <a:prstGeom prst="rect">
              <a:avLst/>
            </a:prstGeom>
          </p:spPr>
        </p:pic>
        <p:sp>
          <p:nvSpPr>
            <p:cNvPr id="29" name="object 29"/>
            <p:cNvSpPr/>
            <p:nvPr/>
          </p:nvSpPr>
          <p:spPr>
            <a:xfrm>
              <a:off x="9894469" y="310870"/>
              <a:ext cx="41275" cy="144780"/>
            </a:xfrm>
            <a:custGeom>
              <a:avLst/>
              <a:gdLst/>
              <a:ahLst/>
              <a:cxnLst/>
              <a:rect l="l" t="t" r="r" b="b"/>
              <a:pathLst>
                <a:path w="41275" h="144779">
                  <a:moveTo>
                    <a:pt x="5448" y="0"/>
                  </a:moveTo>
                  <a:lnTo>
                    <a:pt x="0" y="0"/>
                  </a:lnTo>
                  <a:lnTo>
                    <a:pt x="0" y="144221"/>
                  </a:lnTo>
                  <a:lnTo>
                    <a:pt x="5448" y="144221"/>
                  </a:lnTo>
                  <a:lnTo>
                    <a:pt x="5448" y="0"/>
                  </a:lnTo>
                  <a:close/>
                </a:path>
                <a:path w="41275" h="144779">
                  <a:moveTo>
                    <a:pt x="41122" y="0"/>
                  </a:moveTo>
                  <a:lnTo>
                    <a:pt x="35674" y="0"/>
                  </a:lnTo>
                  <a:lnTo>
                    <a:pt x="35674" y="144221"/>
                  </a:lnTo>
                  <a:lnTo>
                    <a:pt x="41122" y="144221"/>
                  </a:lnTo>
                  <a:lnTo>
                    <a:pt x="41122" y="0"/>
                  </a:lnTo>
                  <a:close/>
                </a:path>
              </a:pathLst>
            </a:custGeom>
            <a:solidFill>
              <a:srgbClr val="FFFFFF"/>
            </a:solidFill>
          </p:spPr>
          <p:txBody>
            <a:bodyPr wrap="square" lIns="0" tIns="0" rIns="0" bIns="0" rtlCol="0"/>
            <a:lstStyle/>
            <a:p>
              <a:endParaRPr/>
            </a:p>
          </p:txBody>
        </p:sp>
        <p:sp>
          <p:nvSpPr>
            <p:cNvPr id="30" name="object 30"/>
            <p:cNvSpPr/>
            <p:nvPr/>
          </p:nvSpPr>
          <p:spPr>
            <a:xfrm>
              <a:off x="9078798" y="270077"/>
              <a:ext cx="857250" cy="270510"/>
            </a:xfrm>
            <a:custGeom>
              <a:avLst/>
              <a:gdLst/>
              <a:ahLst/>
              <a:cxnLst/>
              <a:rect l="l" t="t" r="r" b="b"/>
              <a:pathLst>
                <a:path w="857250" h="270509">
                  <a:moveTo>
                    <a:pt x="102692" y="12"/>
                  </a:moveTo>
                  <a:lnTo>
                    <a:pt x="0" y="12"/>
                  </a:lnTo>
                  <a:lnTo>
                    <a:pt x="0" y="41922"/>
                  </a:lnTo>
                  <a:lnTo>
                    <a:pt x="0" y="69862"/>
                  </a:lnTo>
                  <a:lnTo>
                    <a:pt x="0" y="111772"/>
                  </a:lnTo>
                  <a:lnTo>
                    <a:pt x="0" y="143522"/>
                  </a:lnTo>
                  <a:lnTo>
                    <a:pt x="0" y="185432"/>
                  </a:lnTo>
                  <a:lnTo>
                    <a:pt x="102692" y="185432"/>
                  </a:lnTo>
                  <a:lnTo>
                    <a:pt x="102692" y="143522"/>
                  </a:lnTo>
                  <a:lnTo>
                    <a:pt x="45224" y="143522"/>
                  </a:lnTo>
                  <a:lnTo>
                    <a:pt x="45224" y="111772"/>
                  </a:lnTo>
                  <a:lnTo>
                    <a:pt x="100952" y="111772"/>
                  </a:lnTo>
                  <a:lnTo>
                    <a:pt x="100952" y="69862"/>
                  </a:lnTo>
                  <a:lnTo>
                    <a:pt x="45224" y="69862"/>
                  </a:lnTo>
                  <a:lnTo>
                    <a:pt x="45224" y="41922"/>
                  </a:lnTo>
                  <a:lnTo>
                    <a:pt x="102692" y="41922"/>
                  </a:lnTo>
                  <a:lnTo>
                    <a:pt x="102692" y="12"/>
                  </a:lnTo>
                  <a:close/>
                </a:path>
                <a:path w="857250" h="270509">
                  <a:moveTo>
                    <a:pt x="171653" y="0"/>
                  </a:moveTo>
                  <a:lnTo>
                    <a:pt x="130187" y="0"/>
                  </a:lnTo>
                  <a:lnTo>
                    <a:pt x="130187" y="184912"/>
                  </a:lnTo>
                  <a:lnTo>
                    <a:pt x="171653" y="184912"/>
                  </a:lnTo>
                  <a:lnTo>
                    <a:pt x="171653" y="0"/>
                  </a:lnTo>
                  <a:close/>
                </a:path>
                <a:path w="857250" h="270509">
                  <a:moveTo>
                    <a:pt x="243128" y="46228"/>
                  </a:moveTo>
                  <a:lnTo>
                    <a:pt x="201650" y="46228"/>
                  </a:lnTo>
                  <a:lnTo>
                    <a:pt x="201650" y="184912"/>
                  </a:lnTo>
                  <a:lnTo>
                    <a:pt x="243128" y="184912"/>
                  </a:lnTo>
                  <a:lnTo>
                    <a:pt x="243128" y="46228"/>
                  </a:lnTo>
                  <a:close/>
                </a:path>
                <a:path w="857250" h="270509">
                  <a:moveTo>
                    <a:pt x="243128" y="0"/>
                  </a:moveTo>
                  <a:lnTo>
                    <a:pt x="201650" y="0"/>
                  </a:lnTo>
                  <a:lnTo>
                    <a:pt x="201650" y="31496"/>
                  </a:lnTo>
                  <a:lnTo>
                    <a:pt x="243128" y="31496"/>
                  </a:lnTo>
                  <a:lnTo>
                    <a:pt x="243128" y="0"/>
                  </a:lnTo>
                  <a:close/>
                </a:path>
                <a:path w="857250" h="270509">
                  <a:moveTo>
                    <a:pt x="377063" y="142430"/>
                  </a:moveTo>
                  <a:lnTo>
                    <a:pt x="354076" y="107645"/>
                  </a:lnTo>
                  <a:lnTo>
                    <a:pt x="321157" y="96621"/>
                  </a:lnTo>
                  <a:lnTo>
                    <a:pt x="313118" y="93027"/>
                  </a:lnTo>
                  <a:lnTo>
                    <a:pt x="308698" y="88963"/>
                  </a:lnTo>
                  <a:lnTo>
                    <a:pt x="307340" y="83959"/>
                  </a:lnTo>
                  <a:lnTo>
                    <a:pt x="307340" y="78727"/>
                  </a:lnTo>
                  <a:lnTo>
                    <a:pt x="312343" y="74726"/>
                  </a:lnTo>
                  <a:lnTo>
                    <a:pt x="326085" y="74726"/>
                  </a:lnTo>
                  <a:lnTo>
                    <a:pt x="331825" y="77216"/>
                  </a:lnTo>
                  <a:lnTo>
                    <a:pt x="332079" y="85217"/>
                  </a:lnTo>
                  <a:lnTo>
                    <a:pt x="372808" y="85217"/>
                  </a:lnTo>
                  <a:lnTo>
                    <a:pt x="367868" y="66903"/>
                  </a:lnTo>
                  <a:lnTo>
                    <a:pt x="356692" y="53149"/>
                  </a:lnTo>
                  <a:lnTo>
                    <a:pt x="340271" y="44500"/>
                  </a:lnTo>
                  <a:lnTo>
                    <a:pt x="319582" y="41490"/>
                  </a:lnTo>
                  <a:lnTo>
                    <a:pt x="299377" y="44691"/>
                  </a:lnTo>
                  <a:lnTo>
                    <a:pt x="282232" y="53797"/>
                  </a:lnTo>
                  <a:lnTo>
                    <a:pt x="270319" y="68059"/>
                  </a:lnTo>
                  <a:lnTo>
                    <a:pt x="265861" y="86715"/>
                  </a:lnTo>
                  <a:lnTo>
                    <a:pt x="267855" y="98425"/>
                  </a:lnTo>
                  <a:lnTo>
                    <a:pt x="274853" y="109143"/>
                  </a:lnTo>
                  <a:lnTo>
                    <a:pt x="288417" y="118833"/>
                  </a:lnTo>
                  <a:lnTo>
                    <a:pt x="310083" y="127444"/>
                  </a:lnTo>
                  <a:lnTo>
                    <a:pt x="322821" y="131953"/>
                  </a:lnTo>
                  <a:lnTo>
                    <a:pt x="330606" y="136105"/>
                  </a:lnTo>
                  <a:lnTo>
                    <a:pt x="334505" y="140487"/>
                  </a:lnTo>
                  <a:lnTo>
                    <a:pt x="335572" y="145694"/>
                  </a:lnTo>
                  <a:lnTo>
                    <a:pt x="335572" y="152184"/>
                  </a:lnTo>
                  <a:lnTo>
                    <a:pt x="328333" y="156425"/>
                  </a:lnTo>
                  <a:lnTo>
                    <a:pt x="312839" y="156425"/>
                  </a:lnTo>
                  <a:lnTo>
                    <a:pt x="306590" y="152438"/>
                  </a:lnTo>
                  <a:lnTo>
                    <a:pt x="305346" y="143687"/>
                  </a:lnTo>
                  <a:lnTo>
                    <a:pt x="264109" y="143687"/>
                  </a:lnTo>
                  <a:lnTo>
                    <a:pt x="269811" y="162788"/>
                  </a:lnTo>
                  <a:lnTo>
                    <a:pt x="281762" y="177266"/>
                  </a:lnTo>
                  <a:lnTo>
                    <a:pt x="299008" y="186448"/>
                  </a:lnTo>
                  <a:lnTo>
                    <a:pt x="320586" y="189661"/>
                  </a:lnTo>
                  <a:lnTo>
                    <a:pt x="342696" y="186359"/>
                  </a:lnTo>
                  <a:lnTo>
                    <a:pt x="360629" y="176923"/>
                  </a:lnTo>
                  <a:lnTo>
                    <a:pt x="372668" y="162052"/>
                  </a:lnTo>
                  <a:lnTo>
                    <a:pt x="377063" y="142430"/>
                  </a:lnTo>
                  <a:close/>
                </a:path>
                <a:path w="857250" h="270509">
                  <a:moveTo>
                    <a:pt x="651814" y="124002"/>
                  </a:moveTo>
                  <a:lnTo>
                    <a:pt x="646125" y="118313"/>
                  </a:lnTo>
                  <a:lnTo>
                    <a:pt x="632104" y="118313"/>
                  </a:lnTo>
                  <a:lnTo>
                    <a:pt x="626414" y="124002"/>
                  </a:lnTo>
                  <a:lnTo>
                    <a:pt x="626414" y="138023"/>
                  </a:lnTo>
                  <a:lnTo>
                    <a:pt x="632104" y="143713"/>
                  </a:lnTo>
                  <a:lnTo>
                    <a:pt x="646125" y="143713"/>
                  </a:lnTo>
                  <a:lnTo>
                    <a:pt x="651814" y="138023"/>
                  </a:lnTo>
                  <a:lnTo>
                    <a:pt x="651814" y="131013"/>
                  </a:lnTo>
                  <a:lnTo>
                    <a:pt x="651814" y="124002"/>
                  </a:lnTo>
                  <a:close/>
                </a:path>
                <a:path w="857250" h="270509">
                  <a:moveTo>
                    <a:pt x="705243" y="255854"/>
                  </a:moveTo>
                  <a:lnTo>
                    <a:pt x="684936" y="255854"/>
                  </a:lnTo>
                  <a:lnTo>
                    <a:pt x="694220" y="247103"/>
                  </a:lnTo>
                  <a:lnTo>
                    <a:pt x="700379" y="239369"/>
                  </a:lnTo>
                  <a:lnTo>
                    <a:pt x="703783" y="232181"/>
                  </a:lnTo>
                  <a:lnTo>
                    <a:pt x="704837" y="225120"/>
                  </a:lnTo>
                  <a:lnTo>
                    <a:pt x="703364" y="218414"/>
                  </a:lnTo>
                  <a:lnTo>
                    <a:pt x="699223" y="212877"/>
                  </a:lnTo>
                  <a:lnTo>
                    <a:pt x="692785" y="209105"/>
                  </a:lnTo>
                  <a:lnTo>
                    <a:pt x="684453" y="207721"/>
                  </a:lnTo>
                  <a:lnTo>
                    <a:pt x="675386" y="209334"/>
                  </a:lnTo>
                  <a:lnTo>
                    <a:pt x="668439" y="213918"/>
                  </a:lnTo>
                  <a:lnTo>
                    <a:pt x="664006" y="221145"/>
                  </a:lnTo>
                  <a:lnTo>
                    <a:pt x="662444" y="230619"/>
                  </a:lnTo>
                  <a:lnTo>
                    <a:pt x="677011" y="230619"/>
                  </a:lnTo>
                  <a:lnTo>
                    <a:pt x="677329" y="224142"/>
                  </a:lnTo>
                  <a:lnTo>
                    <a:pt x="679678" y="221157"/>
                  </a:lnTo>
                  <a:lnTo>
                    <a:pt x="687197" y="221157"/>
                  </a:lnTo>
                  <a:lnTo>
                    <a:pt x="689546" y="223494"/>
                  </a:lnTo>
                  <a:lnTo>
                    <a:pt x="689546" y="231584"/>
                  </a:lnTo>
                  <a:lnTo>
                    <a:pt x="685825" y="237731"/>
                  </a:lnTo>
                  <a:lnTo>
                    <a:pt x="675716" y="248005"/>
                  </a:lnTo>
                  <a:lnTo>
                    <a:pt x="670382" y="252056"/>
                  </a:lnTo>
                  <a:lnTo>
                    <a:pt x="663016" y="256832"/>
                  </a:lnTo>
                  <a:lnTo>
                    <a:pt x="663016" y="268719"/>
                  </a:lnTo>
                  <a:lnTo>
                    <a:pt x="705243" y="268719"/>
                  </a:lnTo>
                  <a:lnTo>
                    <a:pt x="705243" y="255854"/>
                  </a:lnTo>
                  <a:close/>
                </a:path>
                <a:path w="857250" h="270509">
                  <a:moveTo>
                    <a:pt x="756221" y="229895"/>
                  </a:moveTo>
                  <a:lnTo>
                    <a:pt x="755230" y="224713"/>
                  </a:lnTo>
                  <a:lnTo>
                    <a:pt x="754532" y="221157"/>
                  </a:lnTo>
                  <a:lnTo>
                    <a:pt x="754443" y="220687"/>
                  </a:lnTo>
                  <a:lnTo>
                    <a:pt x="749617" y="213753"/>
                  </a:lnTo>
                  <a:lnTo>
                    <a:pt x="742530" y="209308"/>
                  </a:lnTo>
                  <a:lnTo>
                    <a:pt x="740930" y="209016"/>
                  </a:lnTo>
                  <a:lnTo>
                    <a:pt x="740930" y="224548"/>
                  </a:lnTo>
                  <a:lnTo>
                    <a:pt x="740930" y="253034"/>
                  </a:lnTo>
                  <a:lnTo>
                    <a:pt x="738746" y="256425"/>
                  </a:lnTo>
                  <a:lnTo>
                    <a:pt x="729361" y="256425"/>
                  </a:lnTo>
                  <a:lnTo>
                    <a:pt x="726922" y="253034"/>
                  </a:lnTo>
                  <a:lnTo>
                    <a:pt x="726973" y="224548"/>
                  </a:lnTo>
                  <a:lnTo>
                    <a:pt x="729361" y="221157"/>
                  </a:lnTo>
                  <a:lnTo>
                    <a:pt x="738746" y="221157"/>
                  </a:lnTo>
                  <a:lnTo>
                    <a:pt x="740930" y="224548"/>
                  </a:lnTo>
                  <a:lnTo>
                    <a:pt x="740930" y="209016"/>
                  </a:lnTo>
                  <a:lnTo>
                    <a:pt x="733971" y="207733"/>
                  </a:lnTo>
                  <a:lnTo>
                    <a:pt x="725144" y="209308"/>
                  </a:lnTo>
                  <a:lnTo>
                    <a:pt x="725576" y="209308"/>
                  </a:lnTo>
                  <a:lnTo>
                    <a:pt x="718578" y="213474"/>
                  </a:lnTo>
                  <a:lnTo>
                    <a:pt x="713498" y="220421"/>
                  </a:lnTo>
                  <a:lnTo>
                    <a:pt x="711568" y="229895"/>
                  </a:lnTo>
                  <a:lnTo>
                    <a:pt x="711568" y="247446"/>
                  </a:lnTo>
                  <a:lnTo>
                    <a:pt x="734136" y="269862"/>
                  </a:lnTo>
                  <a:lnTo>
                    <a:pt x="742594" y="268300"/>
                  </a:lnTo>
                  <a:lnTo>
                    <a:pt x="749630" y="263842"/>
                  </a:lnTo>
                  <a:lnTo>
                    <a:pt x="754443" y="256781"/>
                  </a:lnTo>
                  <a:lnTo>
                    <a:pt x="754507" y="256425"/>
                  </a:lnTo>
                  <a:lnTo>
                    <a:pt x="756221" y="247446"/>
                  </a:lnTo>
                  <a:lnTo>
                    <a:pt x="756221" y="229895"/>
                  </a:lnTo>
                  <a:close/>
                </a:path>
                <a:path w="857250" h="270509">
                  <a:moveTo>
                    <a:pt x="805256" y="255854"/>
                  </a:moveTo>
                  <a:lnTo>
                    <a:pt x="784948" y="255854"/>
                  </a:lnTo>
                  <a:lnTo>
                    <a:pt x="794232" y="247103"/>
                  </a:lnTo>
                  <a:lnTo>
                    <a:pt x="800392" y="239369"/>
                  </a:lnTo>
                  <a:lnTo>
                    <a:pt x="803795" y="232181"/>
                  </a:lnTo>
                  <a:lnTo>
                    <a:pt x="804849" y="225120"/>
                  </a:lnTo>
                  <a:lnTo>
                    <a:pt x="803376" y="218414"/>
                  </a:lnTo>
                  <a:lnTo>
                    <a:pt x="799236" y="212877"/>
                  </a:lnTo>
                  <a:lnTo>
                    <a:pt x="792797" y="209105"/>
                  </a:lnTo>
                  <a:lnTo>
                    <a:pt x="784466" y="207721"/>
                  </a:lnTo>
                  <a:lnTo>
                    <a:pt x="775398" y="209334"/>
                  </a:lnTo>
                  <a:lnTo>
                    <a:pt x="768451" y="213918"/>
                  </a:lnTo>
                  <a:lnTo>
                    <a:pt x="764019" y="221145"/>
                  </a:lnTo>
                  <a:lnTo>
                    <a:pt x="762457" y="230619"/>
                  </a:lnTo>
                  <a:lnTo>
                    <a:pt x="777024" y="230619"/>
                  </a:lnTo>
                  <a:lnTo>
                    <a:pt x="777341" y="224142"/>
                  </a:lnTo>
                  <a:lnTo>
                    <a:pt x="779691" y="221157"/>
                  </a:lnTo>
                  <a:lnTo>
                    <a:pt x="787209" y="221157"/>
                  </a:lnTo>
                  <a:lnTo>
                    <a:pt x="789559" y="223494"/>
                  </a:lnTo>
                  <a:lnTo>
                    <a:pt x="789559" y="231584"/>
                  </a:lnTo>
                  <a:lnTo>
                    <a:pt x="785837" y="237731"/>
                  </a:lnTo>
                  <a:lnTo>
                    <a:pt x="775728" y="248005"/>
                  </a:lnTo>
                  <a:lnTo>
                    <a:pt x="770394" y="252056"/>
                  </a:lnTo>
                  <a:lnTo>
                    <a:pt x="763028" y="256832"/>
                  </a:lnTo>
                  <a:lnTo>
                    <a:pt x="763028" y="268719"/>
                  </a:lnTo>
                  <a:lnTo>
                    <a:pt x="805256" y="268719"/>
                  </a:lnTo>
                  <a:lnTo>
                    <a:pt x="805256" y="255854"/>
                  </a:lnTo>
                  <a:close/>
                </a:path>
                <a:path w="857250" h="270509">
                  <a:moveTo>
                    <a:pt x="856792" y="248246"/>
                  </a:moveTo>
                  <a:lnTo>
                    <a:pt x="855459" y="240842"/>
                  </a:lnTo>
                  <a:lnTo>
                    <a:pt x="851585" y="234391"/>
                  </a:lnTo>
                  <a:lnTo>
                    <a:pt x="845362" y="229831"/>
                  </a:lnTo>
                  <a:lnTo>
                    <a:pt x="836980" y="228104"/>
                  </a:lnTo>
                  <a:lnTo>
                    <a:pt x="833983" y="228104"/>
                  </a:lnTo>
                  <a:lnTo>
                    <a:pt x="831392" y="228434"/>
                  </a:lnTo>
                  <a:lnTo>
                    <a:pt x="828725" y="229882"/>
                  </a:lnTo>
                  <a:lnTo>
                    <a:pt x="830021" y="221716"/>
                  </a:lnTo>
                  <a:lnTo>
                    <a:pt x="851382" y="221716"/>
                  </a:lnTo>
                  <a:lnTo>
                    <a:pt x="851382" y="208851"/>
                  </a:lnTo>
                  <a:lnTo>
                    <a:pt x="818286" y="208851"/>
                  </a:lnTo>
                  <a:lnTo>
                    <a:pt x="813117" y="242747"/>
                  </a:lnTo>
                  <a:lnTo>
                    <a:pt x="825487" y="245821"/>
                  </a:lnTo>
                  <a:lnTo>
                    <a:pt x="827024" y="242341"/>
                  </a:lnTo>
                  <a:lnTo>
                    <a:pt x="829538" y="240652"/>
                  </a:lnTo>
                  <a:lnTo>
                    <a:pt x="837869" y="240652"/>
                  </a:lnTo>
                  <a:lnTo>
                    <a:pt x="841514" y="243878"/>
                  </a:lnTo>
                  <a:lnTo>
                    <a:pt x="841514" y="252945"/>
                  </a:lnTo>
                  <a:lnTo>
                    <a:pt x="837793" y="256425"/>
                  </a:lnTo>
                  <a:lnTo>
                    <a:pt x="830503" y="256425"/>
                  </a:lnTo>
                  <a:lnTo>
                    <a:pt x="828001" y="255041"/>
                  </a:lnTo>
                  <a:lnTo>
                    <a:pt x="826376" y="252704"/>
                  </a:lnTo>
                  <a:lnTo>
                    <a:pt x="811009" y="252704"/>
                  </a:lnTo>
                  <a:lnTo>
                    <a:pt x="813841" y="259943"/>
                  </a:lnTo>
                  <a:lnTo>
                    <a:pt x="818870" y="265353"/>
                  </a:lnTo>
                  <a:lnTo>
                    <a:pt x="825665" y="268757"/>
                  </a:lnTo>
                  <a:lnTo>
                    <a:pt x="833818" y="269925"/>
                  </a:lnTo>
                  <a:lnTo>
                    <a:pt x="843419" y="268109"/>
                  </a:lnTo>
                  <a:lnTo>
                    <a:pt x="850646" y="263283"/>
                  </a:lnTo>
                  <a:lnTo>
                    <a:pt x="855205" y="256349"/>
                  </a:lnTo>
                  <a:lnTo>
                    <a:pt x="856792" y="248246"/>
                  </a:lnTo>
                  <a:close/>
                </a:path>
              </a:pathLst>
            </a:custGeom>
            <a:solidFill>
              <a:srgbClr val="43C2CF"/>
            </a:solidFill>
          </p:spPr>
          <p:txBody>
            <a:bodyPr wrap="square" lIns="0" tIns="0" rIns="0" bIns="0" rtlCol="0"/>
            <a:lstStyle/>
            <a:p>
              <a:endParaRPr/>
            </a:p>
          </p:txBody>
        </p:sp>
      </p:grpSp>
      <p:pic>
        <p:nvPicPr>
          <p:cNvPr id="31" name="object 31"/>
          <p:cNvPicPr/>
          <p:nvPr/>
        </p:nvPicPr>
        <p:blipFill>
          <a:blip r:embed="rId7" cstate="print"/>
          <a:stretch>
            <a:fillRect/>
          </a:stretch>
        </p:blipFill>
        <p:spPr>
          <a:xfrm>
            <a:off x="5765397" y="929585"/>
            <a:ext cx="4449291" cy="3351035"/>
          </a:xfrm>
          <a:prstGeom prst="rect">
            <a:avLst/>
          </a:prstGeom>
        </p:spPr>
      </p:pic>
      <p:sp>
        <p:nvSpPr>
          <p:cNvPr id="32" name="object 32"/>
          <p:cNvSpPr txBox="1"/>
          <p:nvPr/>
        </p:nvSpPr>
        <p:spPr>
          <a:xfrm>
            <a:off x="6271737" y="1784576"/>
            <a:ext cx="1578279" cy="579646"/>
          </a:xfrm>
          <a:prstGeom prst="rect">
            <a:avLst/>
          </a:prstGeom>
        </p:spPr>
        <p:txBody>
          <a:bodyPr vert="horz" wrap="square" lIns="0" tIns="12700" rIns="0" bIns="0" rtlCol="0">
            <a:spAutoFit/>
          </a:bodyPr>
          <a:lstStyle/>
          <a:p>
            <a:pPr marL="12700" algn="ctr">
              <a:lnSpc>
                <a:spcPct val="100000"/>
              </a:lnSpc>
              <a:spcBef>
                <a:spcPts val="100"/>
              </a:spcBef>
            </a:pPr>
            <a:r>
              <a:rPr b="1" dirty="0">
                <a:solidFill>
                  <a:srgbClr val="162A75"/>
                </a:solidFill>
                <a:latin typeface="Tahoma"/>
                <a:cs typeface="Tahoma"/>
              </a:rPr>
              <a:t>30</a:t>
            </a:r>
            <a:endParaRPr lang="fr-FR" b="1" dirty="0">
              <a:solidFill>
                <a:srgbClr val="162A75"/>
              </a:solidFill>
              <a:latin typeface="Tahoma"/>
              <a:cs typeface="Tahoma"/>
            </a:endParaRPr>
          </a:p>
          <a:p>
            <a:pPr marL="12700" algn="ctr">
              <a:lnSpc>
                <a:spcPct val="100000"/>
              </a:lnSpc>
              <a:spcBef>
                <a:spcPts val="100"/>
              </a:spcBef>
            </a:pPr>
            <a:r>
              <a:rPr lang="es" b="1" dirty="0">
                <a:solidFill>
                  <a:srgbClr val="162A75"/>
                </a:solidFill>
                <a:latin typeface="Tahoma"/>
                <a:cs typeface="Tahoma"/>
              </a:rPr>
              <a:t>PAÍSES</a:t>
            </a:r>
            <a:endParaRPr dirty="0">
              <a:latin typeface="Tahoma"/>
              <a:cs typeface="Tahoma"/>
            </a:endParaRPr>
          </a:p>
        </p:txBody>
      </p:sp>
      <p:sp>
        <p:nvSpPr>
          <p:cNvPr id="33" name="object 33"/>
          <p:cNvSpPr txBox="1"/>
          <p:nvPr/>
        </p:nvSpPr>
        <p:spPr>
          <a:xfrm>
            <a:off x="6575767" y="2395073"/>
            <a:ext cx="1082771" cy="294953"/>
          </a:xfrm>
          <a:prstGeom prst="rect">
            <a:avLst/>
          </a:prstGeom>
        </p:spPr>
        <p:txBody>
          <a:bodyPr vert="horz" wrap="square" lIns="0" tIns="12700" rIns="0" bIns="0" rtlCol="0">
            <a:spAutoFit/>
          </a:bodyPr>
          <a:lstStyle/>
          <a:p>
            <a:pPr algn="ctr">
              <a:lnSpc>
                <a:spcPts val="1100"/>
              </a:lnSpc>
              <a:spcBef>
                <a:spcPts val="100"/>
              </a:spcBef>
            </a:pPr>
            <a:r>
              <a:rPr lang="es" sz="1100" b="1" dirty="0" err="1">
                <a:solidFill>
                  <a:srgbClr val="50687B"/>
                </a:solidFill>
                <a:latin typeface="Tahoma"/>
                <a:cs typeface="Tahoma"/>
              </a:rPr>
              <a:t>alrededor</a:t>
            </a:r>
            <a:r>
              <a:rPr lang="es" sz="1000" dirty="0">
                <a:latin typeface="Tahoma"/>
                <a:cs typeface="Tahoma"/>
              </a:rPr>
              <a:t> </a:t>
            </a:r>
            <a:r>
              <a:rPr lang="es" sz="1100" b="1" dirty="0">
                <a:solidFill>
                  <a:srgbClr val="50687B"/>
                </a:solidFill>
                <a:latin typeface="Tahoma"/>
                <a:cs typeface="Tahoma"/>
              </a:rPr>
              <a:t>el mundo</a:t>
            </a:r>
            <a:endParaRPr sz="1100" dirty="0">
              <a:latin typeface="Tahoma"/>
              <a:cs typeface="Tahoma"/>
            </a:endParaRPr>
          </a:p>
        </p:txBody>
      </p:sp>
      <p:sp>
        <p:nvSpPr>
          <p:cNvPr id="34" name="object 34"/>
          <p:cNvSpPr txBox="1"/>
          <p:nvPr/>
        </p:nvSpPr>
        <p:spPr>
          <a:xfrm>
            <a:off x="6643356" y="1571625"/>
            <a:ext cx="970294" cy="182101"/>
          </a:xfrm>
          <a:prstGeom prst="rect">
            <a:avLst/>
          </a:prstGeom>
        </p:spPr>
        <p:txBody>
          <a:bodyPr vert="horz" wrap="square" lIns="0" tIns="12700" rIns="0" bIns="0" rtlCol="0">
            <a:spAutoFit/>
          </a:bodyPr>
          <a:lstStyle/>
          <a:p>
            <a:pPr marL="12700">
              <a:lnSpc>
                <a:spcPct val="100000"/>
              </a:lnSpc>
              <a:spcBef>
                <a:spcPts val="100"/>
              </a:spcBef>
            </a:pPr>
            <a:r>
              <a:rPr lang="es" sz="1100" b="1" dirty="0">
                <a:solidFill>
                  <a:srgbClr val="50687B"/>
                </a:solidFill>
                <a:latin typeface="Tahoma"/>
                <a:cs typeface="Tahoma"/>
              </a:rPr>
              <a:t>Operando en</a:t>
            </a:r>
            <a:endParaRPr sz="1100" dirty="0">
              <a:latin typeface="Tahoma"/>
              <a:cs typeface="Tahoma"/>
            </a:endParaRPr>
          </a:p>
        </p:txBody>
      </p:sp>
      <p:sp>
        <p:nvSpPr>
          <p:cNvPr id="35" name="object 35"/>
          <p:cNvSpPr/>
          <p:nvPr/>
        </p:nvSpPr>
        <p:spPr>
          <a:xfrm>
            <a:off x="8310689" y="1940468"/>
            <a:ext cx="53975" cy="69215"/>
          </a:xfrm>
          <a:custGeom>
            <a:avLst/>
            <a:gdLst/>
            <a:ahLst/>
            <a:cxnLst/>
            <a:rect l="l" t="t" r="r" b="b"/>
            <a:pathLst>
              <a:path w="53975" h="69214">
                <a:moveTo>
                  <a:pt x="42659" y="0"/>
                </a:moveTo>
                <a:lnTo>
                  <a:pt x="1778" y="24117"/>
                </a:lnTo>
                <a:lnTo>
                  <a:pt x="10553" y="33743"/>
                </a:lnTo>
                <a:lnTo>
                  <a:pt x="10604" y="34442"/>
                </a:lnTo>
                <a:lnTo>
                  <a:pt x="0" y="51231"/>
                </a:lnTo>
                <a:lnTo>
                  <a:pt x="12992" y="54698"/>
                </a:lnTo>
                <a:lnTo>
                  <a:pt x="13449" y="55448"/>
                </a:lnTo>
                <a:lnTo>
                  <a:pt x="10325" y="68694"/>
                </a:lnTo>
                <a:lnTo>
                  <a:pt x="31800" y="54381"/>
                </a:lnTo>
                <a:lnTo>
                  <a:pt x="24511" y="36144"/>
                </a:lnTo>
                <a:lnTo>
                  <a:pt x="24587" y="35610"/>
                </a:lnTo>
                <a:lnTo>
                  <a:pt x="25234" y="34810"/>
                </a:lnTo>
                <a:lnTo>
                  <a:pt x="25755" y="34620"/>
                </a:lnTo>
                <a:lnTo>
                  <a:pt x="40589" y="37401"/>
                </a:lnTo>
                <a:lnTo>
                  <a:pt x="46101" y="31902"/>
                </a:lnTo>
                <a:lnTo>
                  <a:pt x="36258" y="27787"/>
                </a:lnTo>
                <a:lnTo>
                  <a:pt x="35928" y="27330"/>
                </a:lnTo>
                <a:lnTo>
                  <a:pt x="35852" y="26250"/>
                </a:lnTo>
                <a:lnTo>
                  <a:pt x="36131" y="25742"/>
                </a:lnTo>
                <a:lnTo>
                  <a:pt x="49339" y="18199"/>
                </a:lnTo>
                <a:lnTo>
                  <a:pt x="53467" y="7467"/>
                </a:lnTo>
                <a:lnTo>
                  <a:pt x="42659" y="0"/>
                </a:lnTo>
                <a:close/>
              </a:path>
            </a:pathLst>
          </a:custGeom>
          <a:solidFill>
            <a:srgbClr val="162A75"/>
          </a:solidFill>
        </p:spPr>
        <p:txBody>
          <a:bodyPr wrap="square" lIns="0" tIns="0" rIns="0" bIns="0" rtlCol="0"/>
          <a:lstStyle/>
          <a:p>
            <a:endParaRPr/>
          </a:p>
        </p:txBody>
      </p:sp>
      <p:sp>
        <p:nvSpPr>
          <p:cNvPr id="36" name="object 36"/>
          <p:cNvSpPr txBox="1"/>
          <p:nvPr/>
        </p:nvSpPr>
        <p:spPr>
          <a:xfrm>
            <a:off x="9523955" y="3780359"/>
            <a:ext cx="350520" cy="116839"/>
          </a:xfrm>
          <a:prstGeom prst="rect">
            <a:avLst/>
          </a:prstGeom>
        </p:spPr>
        <p:txBody>
          <a:bodyPr vert="horz" wrap="square" lIns="0" tIns="12700" rIns="0" bIns="0" rtlCol="0">
            <a:spAutoFit/>
          </a:bodyPr>
          <a:lstStyle/>
          <a:p>
            <a:pPr marL="12700">
              <a:lnSpc>
                <a:spcPct val="100000"/>
              </a:lnSpc>
              <a:spcBef>
                <a:spcPts val="100"/>
              </a:spcBef>
            </a:pPr>
            <a:r>
              <a:rPr sz="600" b="1" spc="-10" dirty="0">
                <a:solidFill>
                  <a:srgbClr val="50687B"/>
                </a:solidFill>
                <a:latin typeface="Tahoma"/>
                <a:cs typeface="Tahoma"/>
              </a:rPr>
              <a:t>Malasia</a:t>
            </a:r>
            <a:endParaRPr sz="600">
              <a:latin typeface="Tahoma"/>
              <a:cs typeface="Tahoma"/>
            </a:endParaRPr>
          </a:p>
        </p:txBody>
      </p:sp>
      <p:sp>
        <p:nvSpPr>
          <p:cNvPr id="38" name="object 3">
            <a:extLst>
              <a:ext uri="{FF2B5EF4-FFF2-40B4-BE49-F238E27FC236}">
                <a16:creationId xmlns:a16="http://schemas.microsoft.com/office/drawing/2014/main" id="{C387BBED-4C04-FFF0-1102-97A189E57B78}"/>
              </a:ext>
            </a:extLst>
          </p:cNvPr>
          <p:cNvSpPr txBox="1">
            <a:spLocks noGrp="1"/>
          </p:cNvSpPr>
          <p:nvPr>
            <p:ph type="body" idx="1"/>
          </p:nvPr>
        </p:nvSpPr>
        <p:spPr>
          <a:xfrm>
            <a:off x="2453299" y="1571625"/>
            <a:ext cx="2185670" cy="4679294"/>
          </a:xfrm>
          <a:prstGeom prst="rect">
            <a:avLst/>
          </a:prstGeom>
        </p:spPr>
        <p:txBody>
          <a:bodyPr vert="horz" wrap="square" lIns="0" tIns="12700" rIns="0" bIns="0" rtlCol="0">
            <a:spAutoFit/>
          </a:bodyPr>
          <a:lstStyle/>
          <a:p>
            <a:pPr marL="12700" marR="140970">
              <a:lnSpc>
                <a:spcPct val="107800"/>
              </a:lnSpc>
              <a:spcBef>
                <a:spcPts val="100"/>
              </a:spcBef>
            </a:pPr>
            <a:r>
              <a:rPr lang="es" sz="800" spc="-10" dirty="0"/>
              <a:t>Gracias a un sólido impulso orgánico y a la expansión internacional, marcada en 2025 por nuestra primera adquisición en Asia, nuestro Grupo continúa trazando una sólida trayectoria de crecimiento. Estamos consolidando nuestra posición en mercados estratégicos, y estos avances refuerzan nuestra confianza en el futuro.</a:t>
            </a:r>
          </a:p>
          <a:p>
            <a:pPr marL="12700" marR="140970">
              <a:lnSpc>
                <a:spcPct val="107800"/>
              </a:lnSpc>
              <a:spcBef>
                <a:spcPts val="100"/>
              </a:spcBef>
            </a:pPr>
            <a:endParaRPr lang="en-US" sz="800" spc="-10" dirty="0"/>
          </a:p>
          <a:p>
            <a:pPr marL="12700" marR="140970">
              <a:lnSpc>
                <a:spcPct val="107800"/>
              </a:lnSpc>
              <a:spcBef>
                <a:spcPts val="100"/>
              </a:spcBef>
            </a:pPr>
            <a:r>
              <a:rPr lang="es" sz="800" spc="-10" dirty="0"/>
              <a:t>Como empleados, ustedes son la clave de este éxito. Por ello, queremos involucrarlos en el desarrollo y el rendimiento a largo plazo de Elis.</a:t>
            </a:r>
          </a:p>
          <a:p>
            <a:pPr marL="12700" marR="140970">
              <a:lnSpc>
                <a:spcPct val="107800"/>
              </a:lnSpc>
              <a:spcBef>
                <a:spcPts val="100"/>
              </a:spcBef>
            </a:pPr>
            <a:endParaRPr lang="en-US" sz="800" spc="-10" dirty="0"/>
          </a:p>
          <a:p>
            <a:pPr marL="12700" marR="140970">
              <a:lnSpc>
                <a:spcPct val="107800"/>
              </a:lnSpc>
              <a:spcBef>
                <a:spcPts val="100"/>
              </a:spcBef>
            </a:pPr>
            <a:r>
              <a:rPr lang="es" sz="800" spc="-10" dirty="0"/>
              <a:t>Desde 2019, nuestros planes de propiedad de acciones para empleados han tenido un éxito cada vez mayor y la edición de 2025 marcó un punto de inflexión histórico con una cantidad récord invertida.</a:t>
            </a:r>
          </a:p>
          <a:p>
            <a:pPr marL="12700" marR="140970">
              <a:lnSpc>
                <a:spcPct val="107800"/>
              </a:lnSpc>
              <a:spcBef>
                <a:spcPts val="100"/>
              </a:spcBef>
            </a:pPr>
            <a:endParaRPr sz="800" spc="-10" dirty="0"/>
          </a:p>
          <a:p>
            <a:pPr marL="12700" marR="140970">
              <a:lnSpc>
                <a:spcPct val="107800"/>
              </a:lnSpc>
              <a:spcBef>
                <a:spcPts val="100"/>
              </a:spcBef>
            </a:pPr>
            <a:r>
              <a:rPr lang="es" sz="800" spc="-10" dirty="0"/>
              <a:t>Este año, del 16 de septiembre al 2 de octubre, tendrás la oportunidad de suscribirte a Elis para todo el año 2025, a través de una inversión indirecta en acciones de Elis*, en condiciones ventajosas en el marco del Plan de Ahorro Grupal.</a:t>
            </a:r>
          </a:p>
          <a:p>
            <a:pPr marL="12700" marR="140970">
              <a:lnSpc>
                <a:spcPct val="107800"/>
              </a:lnSpc>
              <a:spcBef>
                <a:spcPts val="100"/>
              </a:spcBef>
            </a:pPr>
            <a:endParaRPr lang="en-US" sz="800" spc="-10" dirty="0"/>
          </a:p>
          <a:p>
            <a:pPr marL="12700" marR="140970">
              <a:lnSpc>
                <a:spcPct val="107800"/>
              </a:lnSpc>
              <a:spcBef>
                <a:spcPts val="100"/>
              </a:spcBef>
            </a:pPr>
            <a:r>
              <a:rPr lang="es" sz="800" spc="-10" dirty="0"/>
              <a:t>En 2025, estaremos orgullosos de contar con usted entre nuestros accionistas.</a:t>
            </a:r>
          </a:p>
          <a:p>
            <a:pPr marL="12700" marR="421640">
              <a:lnSpc>
                <a:spcPct val="107800"/>
              </a:lnSpc>
              <a:spcBef>
                <a:spcPts val="285"/>
              </a:spcBef>
            </a:pPr>
            <a:endParaRPr lang="es-MX" spc="-10" dirty="0"/>
          </a:p>
        </p:txBody>
      </p:sp>
      <p:sp>
        <p:nvSpPr>
          <p:cNvPr id="39" name="ZoneTexte 38">
            <a:extLst>
              <a:ext uri="{FF2B5EF4-FFF2-40B4-BE49-F238E27FC236}">
                <a16:creationId xmlns:a16="http://schemas.microsoft.com/office/drawing/2014/main" id="{AB1436EC-C10C-4412-6A04-E2E96089A066}"/>
              </a:ext>
            </a:extLst>
          </p:cNvPr>
          <p:cNvSpPr txBox="1"/>
          <p:nvPr/>
        </p:nvSpPr>
        <p:spPr>
          <a:xfrm>
            <a:off x="2459644" y="6946714"/>
            <a:ext cx="1642456" cy="276999"/>
          </a:xfrm>
          <a:prstGeom prst="rect">
            <a:avLst/>
          </a:prstGeom>
          <a:noFill/>
        </p:spPr>
        <p:txBody>
          <a:bodyPr wrap="square" rtlCol="0">
            <a:spAutoFit/>
          </a:bodyPr>
          <a:lstStyle/>
          <a:p>
            <a:r>
              <a:rPr lang="es" sz="600" i="1" dirty="0">
                <a:latin typeface="Verdana" panose="020B0604030504040204" pitchFamily="34" charset="0"/>
                <a:ea typeface="Verdana" panose="020B0604030504040204" pitchFamily="34" charset="0"/>
              </a:rPr>
              <a:t>* </a:t>
            </a:r>
            <a:r>
              <a:rPr lang="es" sz="600" i="1" dirty="0" err="1">
                <a:latin typeface="Verdana" panose="020B0604030504040204" pitchFamily="34" charset="0"/>
                <a:ea typeface="Verdana" panose="020B0604030504040204" pitchFamily="34" charset="0"/>
              </a:rPr>
              <a:t>a través de </a:t>
            </a:r>
            <a:r>
              <a:rPr lang="es" sz="600" i="1" dirty="0">
                <a:latin typeface="Verdana" panose="020B0604030504040204" pitchFamily="34" charset="0"/>
                <a:ea typeface="Verdana" panose="020B0604030504040204" pitchFamily="34" charset="0"/>
              </a:rPr>
              <a:t>Elis para todos </a:t>
            </a:r>
            <a:r>
              <a:rPr lang="es" sz="600" i="1" dirty="0" err="1">
                <a:latin typeface="Verdana" panose="020B0604030504040204" pitchFamily="34" charset="0"/>
                <a:ea typeface="Verdana" panose="020B0604030504040204" pitchFamily="34" charset="0"/>
              </a:rPr>
              <a:t>los empleados de Relais 2025</a:t>
            </a:r>
            <a:r>
              <a:rPr lang="es" sz="600" i="1" dirty="0">
                <a:latin typeface="Verdana" panose="020B0604030504040204" pitchFamily="34" charset="0"/>
                <a:ea typeface="Verdana" panose="020B0604030504040204" pitchFamily="34" charset="0"/>
              </a:rPr>
              <a:t> </a:t>
            </a:r>
            <a:r>
              <a:rPr lang="es" sz="600" i="1" dirty="0" err="1">
                <a:latin typeface="Verdana" panose="020B0604030504040204" pitchFamily="34" charset="0"/>
                <a:ea typeface="Verdana" panose="020B0604030504040204" pitchFamily="34" charset="0"/>
              </a:rPr>
              <a:t>inversión</a:t>
            </a:r>
            <a:r>
              <a:rPr lang="es" sz="600" i="1" dirty="0">
                <a:latin typeface="Verdana" panose="020B0604030504040204" pitchFamily="34" charset="0"/>
                <a:ea typeface="Verdana" panose="020B0604030504040204" pitchFamily="34" charset="0"/>
              </a:rPr>
              <a:t> </a:t>
            </a:r>
            <a:r>
              <a:rPr lang="es" sz="600" i="1" dirty="0" err="1">
                <a:latin typeface="Verdana" panose="020B0604030504040204" pitchFamily="34" charset="0"/>
                <a:ea typeface="Verdana" panose="020B0604030504040204" pitchFamily="34" charset="0"/>
              </a:rPr>
              <a:t>financiar</a:t>
            </a:r>
            <a:endParaRPr lang="fr-FR" sz="600" i="1" dirty="0">
              <a:latin typeface="Verdana" panose="020B0604030504040204" pitchFamily="34" charset="0"/>
              <a:ea typeface="Verdan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2"/>
            <a:ext cx="10662920" cy="7560309"/>
            <a:chOff x="0" y="12"/>
            <a:chExt cx="10662920" cy="7560309"/>
          </a:xfrm>
        </p:grpSpPr>
        <p:sp>
          <p:nvSpPr>
            <p:cNvPr id="3" name="object 3"/>
            <p:cNvSpPr/>
            <p:nvPr/>
          </p:nvSpPr>
          <p:spPr>
            <a:xfrm>
              <a:off x="0" y="12"/>
              <a:ext cx="5328285" cy="7560309"/>
            </a:xfrm>
            <a:custGeom>
              <a:avLst/>
              <a:gdLst/>
              <a:ahLst/>
              <a:cxnLst/>
              <a:rect l="l" t="t" r="r" b="b"/>
              <a:pathLst>
                <a:path w="5328285" h="7560309">
                  <a:moveTo>
                    <a:pt x="5328005" y="0"/>
                  </a:moveTo>
                  <a:lnTo>
                    <a:pt x="0" y="0"/>
                  </a:lnTo>
                  <a:lnTo>
                    <a:pt x="0" y="7559992"/>
                  </a:lnTo>
                  <a:lnTo>
                    <a:pt x="5328005" y="7559992"/>
                  </a:lnTo>
                  <a:lnTo>
                    <a:pt x="5328005" y="0"/>
                  </a:lnTo>
                  <a:close/>
                </a:path>
              </a:pathLst>
            </a:custGeom>
            <a:solidFill>
              <a:srgbClr val="162A75"/>
            </a:solidFill>
          </p:spPr>
          <p:txBody>
            <a:bodyPr wrap="square" lIns="0" tIns="0" rIns="0" bIns="0" rtlCol="0"/>
            <a:lstStyle/>
            <a:p>
              <a:endParaRPr dirty="0"/>
            </a:p>
          </p:txBody>
        </p:sp>
        <p:sp>
          <p:nvSpPr>
            <p:cNvPr id="4" name="object 4"/>
            <p:cNvSpPr/>
            <p:nvPr/>
          </p:nvSpPr>
          <p:spPr>
            <a:xfrm>
              <a:off x="1921395" y="5223662"/>
              <a:ext cx="8735060" cy="1584325"/>
            </a:xfrm>
            <a:custGeom>
              <a:avLst/>
              <a:gdLst/>
              <a:ahLst/>
              <a:cxnLst/>
              <a:rect l="l" t="t" r="r" b="b"/>
              <a:pathLst>
                <a:path w="8735060" h="1584325">
                  <a:moveTo>
                    <a:pt x="8734602" y="0"/>
                  </a:moveTo>
                  <a:lnTo>
                    <a:pt x="0" y="0"/>
                  </a:lnTo>
                  <a:lnTo>
                    <a:pt x="0" y="1583994"/>
                  </a:lnTo>
                  <a:lnTo>
                    <a:pt x="8734602" y="1583994"/>
                  </a:lnTo>
                  <a:lnTo>
                    <a:pt x="8734602" y="0"/>
                  </a:lnTo>
                  <a:close/>
                </a:path>
              </a:pathLst>
            </a:custGeom>
            <a:solidFill>
              <a:srgbClr val="FFFFFF"/>
            </a:solidFill>
          </p:spPr>
          <p:txBody>
            <a:bodyPr wrap="square" lIns="0" tIns="0" rIns="0" bIns="0" rtlCol="0"/>
            <a:lstStyle/>
            <a:p>
              <a:endParaRPr/>
            </a:p>
          </p:txBody>
        </p:sp>
        <p:sp>
          <p:nvSpPr>
            <p:cNvPr id="5" name="object 5"/>
            <p:cNvSpPr/>
            <p:nvPr/>
          </p:nvSpPr>
          <p:spPr>
            <a:xfrm>
              <a:off x="1921395" y="5223662"/>
              <a:ext cx="8735060" cy="1584325"/>
            </a:xfrm>
            <a:custGeom>
              <a:avLst/>
              <a:gdLst/>
              <a:ahLst/>
              <a:cxnLst/>
              <a:rect l="l" t="t" r="r" b="b"/>
              <a:pathLst>
                <a:path w="8735060" h="1584325">
                  <a:moveTo>
                    <a:pt x="8734602" y="0"/>
                  </a:moveTo>
                  <a:lnTo>
                    <a:pt x="0" y="0"/>
                  </a:lnTo>
                  <a:lnTo>
                    <a:pt x="0" y="1583994"/>
                  </a:lnTo>
                  <a:lnTo>
                    <a:pt x="8734602" y="1583994"/>
                  </a:lnTo>
                </a:path>
              </a:pathLst>
            </a:custGeom>
            <a:ln w="12700">
              <a:solidFill>
                <a:srgbClr val="43C2CF"/>
              </a:solidFill>
            </a:ln>
          </p:spPr>
          <p:txBody>
            <a:bodyPr wrap="square" lIns="0" tIns="0" rIns="0" bIns="0" rtlCol="0"/>
            <a:lstStyle/>
            <a:p>
              <a:endParaRPr/>
            </a:p>
          </p:txBody>
        </p:sp>
      </p:grpSp>
      <p:sp>
        <p:nvSpPr>
          <p:cNvPr id="6" name="object 6"/>
          <p:cNvSpPr txBox="1"/>
          <p:nvPr/>
        </p:nvSpPr>
        <p:spPr>
          <a:xfrm>
            <a:off x="10229724" y="7052786"/>
            <a:ext cx="151130" cy="269240"/>
          </a:xfrm>
          <a:prstGeom prst="rect">
            <a:avLst/>
          </a:prstGeom>
        </p:spPr>
        <p:txBody>
          <a:bodyPr vert="horz" wrap="square" lIns="0" tIns="12700" rIns="0" bIns="0" rtlCol="0">
            <a:spAutoFit/>
          </a:bodyPr>
          <a:lstStyle/>
          <a:p>
            <a:pPr marL="12700">
              <a:lnSpc>
                <a:spcPct val="100000"/>
              </a:lnSpc>
              <a:spcBef>
                <a:spcPts val="100"/>
              </a:spcBef>
            </a:pPr>
            <a:r>
              <a:rPr sz="1600" b="1" spc="-50" dirty="0">
                <a:solidFill>
                  <a:srgbClr val="162A75"/>
                </a:solidFill>
                <a:latin typeface="Tahoma"/>
                <a:cs typeface="Tahoma"/>
              </a:rPr>
              <a:t>5</a:t>
            </a:r>
            <a:endParaRPr sz="1600">
              <a:latin typeface="Tahoma"/>
              <a:cs typeface="Tahoma"/>
            </a:endParaRPr>
          </a:p>
        </p:txBody>
      </p:sp>
      <p:sp>
        <p:nvSpPr>
          <p:cNvPr id="7" name="object 7"/>
          <p:cNvSpPr txBox="1"/>
          <p:nvPr/>
        </p:nvSpPr>
        <p:spPr>
          <a:xfrm>
            <a:off x="275300" y="7052786"/>
            <a:ext cx="151130" cy="269240"/>
          </a:xfrm>
          <a:prstGeom prst="rect">
            <a:avLst/>
          </a:prstGeom>
        </p:spPr>
        <p:txBody>
          <a:bodyPr vert="horz" wrap="square" lIns="0" tIns="12700" rIns="0" bIns="0" rtlCol="0">
            <a:spAutoFit/>
          </a:bodyPr>
          <a:lstStyle/>
          <a:p>
            <a:pPr marL="12700">
              <a:lnSpc>
                <a:spcPct val="100000"/>
              </a:lnSpc>
              <a:spcBef>
                <a:spcPts val="100"/>
              </a:spcBef>
            </a:pPr>
            <a:r>
              <a:rPr sz="1600" b="1" spc="-50" dirty="0">
                <a:solidFill>
                  <a:srgbClr val="FFFFFF"/>
                </a:solidFill>
                <a:latin typeface="Tahoma"/>
                <a:cs typeface="Tahoma"/>
              </a:rPr>
              <a:t>4</a:t>
            </a:r>
            <a:endParaRPr sz="1600">
              <a:latin typeface="Tahoma"/>
              <a:cs typeface="Tahoma"/>
            </a:endParaRPr>
          </a:p>
        </p:txBody>
      </p:sp>
      <p:sp>
        <p:nvSpPr>
          <p:cNvPr id="8" name="object 8"/>
          <p:cNvSpPr txBox="1"/>
          <p:nvPr/>
        </p:nvSpPr>
        <p:spPr>
          <a:xfrm>
            <a:off x="9074381" y="5668158"/>
            <a:ext cx="1341747" cy="1053045"/>
          </a:xfrm>
          <a:prstGeom prst="rect">
            <a:avLst/>
          </a:prstGeom>
        </p:spPr>
        <p:txBody>
          <a:bodyPr vert="horz" wrap="square" lIns="0" tIns="12700" rIns="0" bIns="0" rtlCol="0">
            <a:spAutoFit/>
          </a:bodyPr>
          <a:lstStyle/>
          <a:p>
            <a:pPr marL="151765" marR="9525" indent="-149860" algn="just">
              <a:lnSpc>
                <a:spcPct val="107100"/>
              </a:lnSpc>
              <a:spcBef>
                <a:spcPts val="100"/>
              </a:spcBef>
              <a:buAutoNum type="arabicParenBoth"/>
              <a:tabLst>
                <a:tab pos="151765" algn="l"/>
              </a:tabLst>
            </a:pPr>
            <a:r>
              <a:rPr lang="es" sz="700" i="1" spc="-60" dirty="0">
                <a:solidFill>
                  <a:srgbClr val="50687B"/>
                </a:solidFill>
                <a:latin typeface="Verdana"/>
                <a:cs typeface="Verdana"/>
              </a:rPr>
              <a:t>Precio de referencia: </a:t>
            </a:r>
            <a:r>
              <a:rPr lang="es" sz="700" i="1" spc="-60" dirty="0">
                <a:solidFill>
                  <a:srgbClr val="50687B"/>
                </a:solidFill>
                <a:latin typeface="Verdana"/>
              </a:rPr>
              <a:t>promedio de los precios de apertura de las acciones de Elis durante los 20 días hábiles anteriores al lanzamiento del plan.</a:t>
            </a:r>
          </a:p>
          <a:p>
            <a:pPr marL="151765" marR="9525" indent="-149860" algn="just">
              <a:lnSpc>
                <a:spcPct val="107100"/>
              </a:lnSpc>
              <a:spcBef>
                <a:spcPts val="100"/>
              </a:spcBef>
              <a:buAutoNum type="arabicParenBoth"/>
              <a:tabLst>
                <a:tab pos="151765" algn="l"/>
              </a:tabLst>
            </a:pPr>
            <a:r>
              <a:rPr lang="es" sz="700" i="1" spc="-60" dirty="0">
                <a:solidFill>
                  <a:srgbClr val="50687B"/>
                </a:solidFill>
                <a:latin typeface="Verdana"/>
              </a:rPr>
              <a:t>Las unidades equivalentes del fondo de inversión para empleados de Elis Shareholding invertidas en su nombre en acciones de Elis</a:t>
            </a:r>
          </a:p>
        </p:txBody>
      </p:sp>
      <p:sp>
        <p:nvSpPr>
          <p:cNvPr id="9" name="object 9"/>
          <p:cNvSpPr txBox="1"/>
          <p:nvPr/>
        </p:nvSpPr>
        <p:spPr>
          <a:xfrm>
            <a:off x="2127250" y="5436252"/>
            <a:ext cx="1352346" cy="707373"/>
          </a:xfrm>
          <a:prstGeom prst="rect">
            <a:avLst/>
          </a:prstGeom>
        </p:spPr>
        <p:txBody>
          <a:bodyPr vert="horz" wrap="square" lIns="0" tIns="38100" rIns="0" bIns="0" rtlCol="0">
            <a:spAutoFit/>
          </a:bodyPr>
          <a:lstStyle/>
          <a:p>
            <a:pPr marL="38100" marR="30480">
              <a:lnSpc>
                <a:spcPts val="1000"/>
              </a:lnSpc>
              <a:spcBef>
                <a:spcPts val="300"/>
              </a:spcBef>
            </a:pPr>
            <a:r>
              <a:rPr lang="es" sz="1000" b="1" spc="-10" dirty="0">
                <a:solidFill>
                  <a:srgbClr val="162A75"/>
                </a:solidFill>
                <a:latin typeface="Tahoma"/>
                <a:cs typeface="Tahoma"/>
              </a:rPr>
              <a:t>EJEMPLOS DE INVERSIÓN</a:t>
            </a:r>
          </a:p>
          <a:p>
            <a:pPr marL="38100" marR="30480">
              <a:lnSpc>
                <a:spcPts val="1000"/>
              </a:lnSpc>
              <a:spcBef>
                <a:spcPts val="300"/>
              </a:spcBef>
            </a:pPr>
            <a:r>
              <a:rPr lang="es" sz="800" spc="-40" dirty="0">
                <a:solidFill>
                  <a:srgbClr val="50687B"/>
                </a:solidFill>
                <a:latin typeface="Verdana"/>
                <a:cs typeface="Verdana"/>
              </a:rPr>
              <a:t>basado en un precio de referencia </a:t>
            </a:r>
            <a:r>
              <a:rPr sz="675" baseline="30864" dirty="0">
                <a:solidFill>
                  <a:srgbClr val="50687B"/>
                </a:solidFill>
                <a:latin typeface="Verdana"/>
                <a:cs typeface="Verdana"/>
              </a:rPr>
              <a:t>(1)</a:t>
            </a:r>
            <a:r>
              <a:rPr sz="675" spc="209" baseline="30864" dirty="0">
                <a:solidFill>
                  <a:srgbClr val="50687B"/>
                </a:solidFill>
                <a:latin typeface="Verdana"/>
                <a:cs typeface="Verdana"/>
              </a:rPr>
              <a:t> </a:t>
            </a:r>
            <a:r>
              <a:rPr lang="es" sz="800" spc="50" dirty="0">
                <a:solidFill>
                  <a:srgbClr val="50687B"/>
                </a:solidFill>
                <a:latin typeface="Verdana"/>
                <a:cs typeface="Verdana"/>
              </a:rPr>
              <a:t>de</a:t>
            </a:r>
            <a:r>
              <a:rPr sz="800" spc="30" dirty="0">
                <a:solidFill>
                  <a:srgbClr val="50687B"/>
                </a:solidFill>
                <a:latin typeface="Verdana"/>
                <a:cs typeface="Verdana"/>
              </a:rPr>
              <a:t> </a:t>
            </a:r>
            <a:r>
              <a:rPr sz="800" spc="-55" dirty="0">
                <a:solidFill>
                  <a:srgbClr val="50687B"/>
                </a:solidFill>
                <a:latin typeface="Verdana"/>
                <a:cs typeface="Verdana"/>
              </a:rPr>
              <a:t>20 </a:t>
            </a:r>
            <a:r>
              <a:rPr lang="es" sz="800" spc="30" dirty="0">
                <a:solidFill>
                  <a:srgbClr val="50687B"/>
                </a:solidFill>
                <a:latin typeface="Verdana"/>
                <a:cs typeface="Verdana"/>
              </a:rPr>
              <a:t>€</a:t>
            </a:r>
            <a:r>
              <a:rPr sz="800" spc="-50" dirty="0">
                <a:solidFill>
                  <a:srgbClr val="50687B"/>
                </a:solidFill>
                <a:latin typeface="Verdana"/>
                <a:cs typeface="Verdana"/>
              </a:rPr>
              <a:t> </a:t>
            </a:r>
            <a:r>
              <a:rPr lang="es" sz="800" dirty="0">
                <a:solidFill>
                  <a:srgbClr val="50687B"/>
                </a:solidFill>
                <a:latin typeface="Verdana"/>
                <a:cs typeface="Verdana"/>
              </a:rPr>
              <a:t>y un precio de suscripción de 14€</a:t>
            </a:r>
            <a:endParaRPr sz="800" dirty="0">
              <a:latin typeface="Verdana"/>
              <a:cs typeface="Verdana"/>
            </a:endParaRPr>
          </a:p>
        </p:txBody>
      </p:sp>
      <p:sp>
        <p:nvSpPr>
          <p:cNvPr id="10" name="object 10"/>
          <p:cNvSpPr txBox="1"/>
          <p:nvPr/>
        </p:nvSpPr>
        <p:spPr>
          <a:xfrm>
            <a:off x="2264222" y="654220"/>
            <a:ext cx="2555875" cy="532197"/>
          </a:xfrm>
          <a:prstGeom prst="rect">
            <a:avLst/>
          </a:prstGeom>
        </p:spPr>
        <p:txBody>
          <a:bodyPr vert="horz" wrap="square" lIns="0" tIns="39370" rIns="0" bIns="0" rtlCol="0">
            <a:spAutoFit/>
          </a:bodyPr>
          <a:lstStyle/>
          <a:p>
            <a:pPr marL="12700">
              <a:lnSpc>
                <a:spcPct val="100000"/>
              </a:lnSpc>
              <a:spcBef>
                <a:spcPts val="310"/>
              </a:spcBef>
            </a:pPr>
            <a:r>
              <a:rPr lang="es" sz="800" b="1" dirty="0">
                <a:solidFill>
                  <a:srgbClr val="FFFFFF"/>
                </a:solidFill>
                <a:latin typeface="Tahoma"/>
                <a:cs typeface="Tahoma"/>
              </a:rPr>
              <a:t>Al suscribirse a la oferta Elis for all*, tendrá la oportunidad de poseer acciones de Elis indirectamente a través de un FCPE (Fonds </a:t>
            </a:r>
            <a:r>
              <a:rPr lang="es" sz="800" b="1" dirty="0" err="1">
                <a:solidFill>
                  <a:srgbClr val="FFFFFF"/>
                </a:solidFill>
                <a:latin typeface="Tahoma"/>
                <a:cs typeface="Tahoma"/>
              </a:rPr>
              <a:t>Commun </a:t>
            </a:r>
            <a:r>
              <a:rPr lang="es" sz="800" b="1" dirty="0">
                <a:solidFill>
                  <a:srgbClr val="FFFFFF"/>
                </a:solidFill>
                <a:latin typeface="Tahoma"/>
                <a:cs typeface="Tahoma"/>
              </a:rPr>
              <a:t>de Placement </a:t>
            </a:r>
            <a:r>
              <a:rPr lang="es" sz="800" b="1" dirty="0" err="1">
                <a:solidFill>
                  <a:srgbClr val="FFFFFF"/>
                </a:solidFill>
                <a:latin typeface="Tahoma"/>
                <a:cs typeface="Tahoma"/>
              </a:rPr>
              <a:t>d'Entreprise </a:t>
            </a:r>
            <a:r>
              <a:rPr lang="es" sz="800" b="1" dirty="0">
                <a:solidFill>
                  <a:srgbClr val="FFFFFF"/>
                </a:solidFill>
                <a:latin typeface="Tahoma"/>
                <a:cs typeface="Tahoma"/>
              </a:rPr>
              <a:t>, un fondo de inversión de empleados).</a:t>
            </a:r>
            <a:endParaRPr sz="800" dirty="0">
              <a:latin typeface="Tahoma"/>
              <a:cs typeface="Tahoma"/>
            </a:endParaRPr>
          </a:p>
        </p:txBody>
      </p:sp>
      <p:grpSp>
        <p:nvGrpSpPr>
          <p:cNvPr id="11" name="object 11"/>
          <p:cNvGrpSpPr/>
          <p:nvPr/>
        </p:nvGrpSpPr>
        <p:grpSpPr>
          <a:xfrm>
            <a:off x="533967" y="1524650"/>
            <a:ext cx="4276725" cy="3699510"/>
            <a:chOff x="533967" y="1524650"/>
            <a:chExt cx="4276725" cy="3699510"/>
          </a:xfrm>
        </p:grpSpPr>
        <p:sp>
          <p:nvSpPr>
            <p:cNvPr id="12" name="object 12"/>
            <p:cNvSpPr/>
            <p:nvPr/>
          </p:nvSpPr>
          <p:spPr>
            <a:xfrm>
              <a:off x="562195" y="3263885"/>
              <a:ext cx="4213225" cy="0"/>
            </a:xfrm>
            <a:custGeom>
              <a:avLst/>
              <a:gdLst/>
              <a:ahLst/>
              <a:cxnLst/>
              <a:rect l="l" t="t" r="r" b="b"/>
              <a:pathLst>
                <a:path w="4213225">
                  <a:moveTo>
                    <a:pt x="0" y="0"/>
                  </a:moveTo>
                  <a:lnTo>
                    <a:pt x="4213123" y="0"/>
                  </a:lnTo>
                </a:path>
              </a:pathLst>
            </a:custGeom>
            <a:ln w="6350">
              <a:solidFill>
                <a:srgbClr val="FFFFFF"/>
              </a:solidFill>
              <a:prstDash val="dot"/>
            </a:ln>
          </p:spPr>
          <p:txBody>
            <a:bodyPr wrap="square" lIns="0" tIns="0" rIns="0" bIns="0" rtlCol="0"/>
            <a:lstStyle/>
            <a:p>
              <a:endParaRPr/>
            </a:p>
          </p:txBody>
        </p:sp>
        <p:sp>
          <p:nvSpPr>
            <p:cNvPr id="13" name="object 13"/>
            <p:cNvSpPr/>
            <p:nvPr/>
          </p:nvSpPr>
          <p:spPr>
            <a:xfrm>
              <a:off x="539991" y="3260712"/>
              <a:ext cx="4248150" cy="6350"/>
            </a:xfrm>
            <a:custGeom>
              <a:avLst/>
              <a:gdLst/>
              <a:ahLst/>
              <a:cxnLst/>
              <a:rect l="l" t="t" r="r" b="b"/>
              <a:pathLst>
                <a:path w="4248150" h="6350">
                  <a:moveTo>
                    <a:pt x="6350" y="3175"/>
                  </a:moveTo>
                  <a:lnTo>
                    <a:pt x="5422" y="939"/>
                  </a:lnTo>
                  <a:lnTo>
                    <a:pt x="3175" y="0"/>
                  </a:lnTo>
                  <a:lnTo>
                    <a:pt x="927" y="939"/>
                  </a:lnTo>
                  <a:lnTo>
                    <a:pt x="0" y="3175"/>
                  </a:lnTo>
                  <a:lnTo>
                    <a:pt x="927" y="5422"/>
                  </a:lnTo>
                  <a:lnTo>
                    <a:pt x="3175" y="6350"/>
                  </a:lnTo>
                  <a:lnTo>
                    <a:pt x="5422" y="5422"/>
                  </a:lnTo>
                  <a:lnTo>
                    <a:pt x="6350" y="3175"/>
                  </a:lnTo>
                  <a:close/>
                </a:path>
                <a:path w="4248150" h="6350">
                  <a:moveTo>
                    <a:pt x="4247997" y="3175"/>
                  </a:moveTo>
                  <a:lnTo>
                    <a:pt x="4247070" y="939"/>
                  </a:lnTo>
                  <a:lnTo>
                    <a:pt x="4244822" y="0"/>
                  </a:lnTo>
                  <a:lnTo>
                    <a:pt x="4242574" y="939"/>
                  </a:lnTo>
                  <a:lnTo>
                    <a:pt x="4241647" y="3175"/>
                  </a:lnTo>
                  <a:lnTo>
                    <a:pt x="4242574" y="5422"/>
                  </a:lnTo>
                  <a:lnTo>
                    <a:pt x="4244822" y="6350"/>
                  </a:lnTo>
                  <a:lnTo>
                    <a:pt x="4247070" y="5422"/>
                  </a:lnTo>
                  <a:lnTo>
                    <a:pt x="4247997" y="3175"/>
                  </a:lnTo>
                  <a:close/>
                </a:path>
              </a:pathLst>
            </a:custGeom>
            <a:solidFill>
              <a:srgbClr val="FFFFFF"/>
            </a:solidFill>
          </p:spPr>
          <p:txBody>
            <a:bodyPr wrap="square" lIns="0" tIns="0" rIns="0" bIns="0" rtlCol="0"/>
            <a:lstStyle/>
            <a:p>
              <a:endParaRPr/>
            </a:p>
          </p:txBody>
        </p:sp>
        <p:sp>
          <p:nvSpPr>
            <p:cNvPr id="14" name="object 14"/>
            <p:cNvSpPr/>
            <p:nvPr/>
          </p:nvSpPr>
          <p:spPr>
            <a:xfrm>
              <a:off x="562270" y="5220487"/>
              <a:ext cx="1155700" cy="0"/>
            </a:xfrm>
            <a:custGeom>
              <a:avLst/>
              <a:gdLst/>
              <a:ahLst/>
              <a:cxnLst/>
              <a:rect l="l" t="t" r="r" b="b"/>
              <a:pathLst>
                <a:path w="1155700">
                  <a:moveTo>
                    <a:pt x="0" y="0"/>
                  </a:moveTo>
                  <a:lnTo>
                    <a:pt x="1155331" y="0"/>
                  </a:lnTo>
                </a:path>
              </a:pathLst>
            </a:custGeom>
            <a:ln w="6350">
              <a:solidFill>
                <a:srgbClr val="FFFFFF"/>
              </a:solidFill>
              <a:prstDash val="dot"/>
            </a:ln>
          </p:spPr>
          <p:txBody>
            <a:bodyPr wrap="square" lIns="0" tIns="0" rIns="0" bIns="0" rtlCol="0"/>
            <a:lstStyle/>
            <a:p>
              <a:endParaRPr/>
            </a:p>
          </p:txBody>
        </p:sp>
        <p:sp>
          <p:nvSpPr>
            <p:cNvPr id="15" name="object 15"/>
            <p:cNvSpPr/>
            <p:nvPr/>
          </p:nvSpPr>
          <p:spPr>
            <a:xfrm>
              <a:off x="539991" y="5217312"/>
              <a:ext cx="1190625" cy="6350"/>
            </a:xfrm>
            <a:custGeom>
              <a:avLst/>
              <a:gdLst/>
              <a:ahLst/>
              <a:cxnLst/>
              <a:rect l="l" t="t" r="r" b="b"/>
              <a:pathLst>
                <a:path w="1190625" h="6350">
                  <a:moveTo>
                    <a:pt x="6350" y="3175"/>
                  </a:moveTo>
                  <a:lnTo>
                    <a:pt x="5422" y="939"/>
                  </a:lnTo>
                  <a:lnTo>
                    <a:pt x="3175" y="0"/>
                  </a:lnTo>
                  <a:lnTo>
                    <a:pt x="927" y="939"/>
                  </a:lnTo>
                  <a:lnTo>
                    <a:pt x="0" y="3175"/>
                  </a:lnTo>
                  <a:lnTo>
                    <a:pt x="927" y="5422"/>
                  </a:lnTo>
                  <a:lnTo>
                    <a:pt x="3175" y="6350"/>
                  </a:lnTo>
                  <a:lnTo>
                    <a:pt x="5422" y="5422"/>
                  </a:lnTo>
                  <a:lnTo>
                    <a:pt x="6350" y="3175"/>
                  </a:lnTo>
                  <a:close/>
                </a:path>
                <a:path w="1190625" h="6350">
                  <a:moveTo>
                    <a:pt x="1190320" y="3175"/>
                  </a:moveTo>
                  <a:lnTo>
                    <a:pt x="1189393" y="939"/>
                  </a:lnTo>
                  <a:lnTo>
                    <a:pt x="1187145" y="0"/>
                  </a:lnTo>
                  <a:lnTo>
                    <a:pt x="1184897" y="939"/>
                  </a:lnTo>
                  <a:lnTo>
                    <a:pt x="1183970" y="3175"/>
                  </a:lnTo>
                  <a:lnTo>
                    <a:pt x="1184897" y="5422"/>
                  </a:lnTo>
                  <a:lnTo>
                    <a:pt x="1187145" y="6350"/>
                  </a:lnTo>
                  <a:lnTo>
                    <a:pt x="1189393" y="5422"/>
                  </a:lnTo>
                  <a:lnTo>
                    <a:pt x="1190320" y="3175"/>
                  </a:lnTo>
                  <a:close/>
                </a:path>
              </a:pathLst>
            </a:custGeom>
            <a:solidFill>
              <a:srgbClr val="FFFFFF"/>
            </a:solidFill>
          </p:spPr>
          <p:txBody>
            <a:bodyPr wrap="square" lIns="0" tIns="0" rIns="0" bIns="0" rtlCol="0"/>
            <a:lstStyle/>
            <a:p>
              <a:endParaRPr/>
            </a:p>
          </p:txBody>
        </p:sp>
        <p:sp>
          <p:nvSpPr>
            <p:cNvPr id="16" name="object 16"/>
            <p:cNvSpPr/>
            <p:nvPr/>
          </p:nvSpPr>
          <p:spPr>
            <a:xfrm>
              <a:off x="540000" y="1530682"/>
              <a:ext cx="4264660" cy="0"/>
            </a:xfrm>
            <a:custGeom>
              <a:avLst/>
              <a:gdLst/>
              <a:ahLst/>
              <a:cxnLst/>
              <a:rect l="l" t="t" r="r" b="b"/>
              <a:pathLst>
                <a:path w="4264660">
                  <a:moveTo>
                    <a:pt x="0" y="0"/>
                  </a:moveTo>
                  <a:lnTo>
                    <a:pt x="4264088" y="0"/>
                  </a:lnTo>
                </a:path>
              </a:pathLst>
            </a:custGeom>
            <a:ln w="11557">
              <a:solidFill>
                <a:srgbClr val="FFFFFF"/>
              </a:solidFill>
            </a:ln>
          </p:spPr>
          <p:txBody>
            <a:bodyPr wrap="square" lIns="0" tIns="0" rIns="0" bIns="0" rtlCol="0"/>
            <a:lstStyle/>
            <a:p>
              <a:endParaRPr/>
            </a:p>
          </p:txBody>
        </p:sp>
        <p:sp>
          <p:nvSpPr>
            <p:cNvPr id="17" name="object 17"/>
            <p:cNvSpPr/>
            <p:nvPr/>
          </p:nvSpPr>
          <p:spPr>
            <a:xfrm>
              <a:off x="858805" y="3480911"/>
              <a:ext cx="527685" cy="527685"/>
            </a:xfrm>
            <a:custGeom>
              <a:avLst/>
              <a:gdLst/>
              <a:ahLst/>
              <a:cxnLst/>
              <a:rect l="l" t="t" r="r" b="b"/>
              <a:pathLst>
                <a:path w="527685" h="527685">
                  <a:moveTo>
                    <a:pt x="263652" y="527303"/>
                  </a:moveTo>
                  <a:lnTo>
                    <a:pt x="311042" y="523056"/>
                  </a:lnTo>
                  <a:lnTo>
                    <a:pt x="355646" y="510810"/>
                  </a:lnTo>
                  <a:lnTo>
                    <a:pt x="396719" y="491309"/>
                  </a:lnTo>
                  <a:lnTo>
                    <a:pt x="433517" y="465298"/>
                  </a:lnTo>
                  <a:lnTo>
                    <a:pt x="465294" y="433522"/>
                  </a:lnTo>
                  <a:lnTo>
                    <a:pt x="491306" y="396725"/>
                  </a:lnTo>
                  <a:lnTo>
                    <a:pt x="510808" y="355651"/>
                  </a:lnTo>
                  <a:lnTo>
                    <a:pt x="523056" y="311045"/>
                  </a:lnTo>
                  <a:lnTo>
                    <a:pt x="527304" y="263651"/>
                  </a:lnTo>
                  <a:lnTo>
                    <a:pt x="523056" y="216261"/>
                  </a:lnTo>
                  <a:lnTo>
                    <a:pt x="510808" y="171657"/>
                  </a:lnTo>
                  <a:lnTo>
                    <a:pt x="491306" y="130584"/>
                  </a:lnTo>
                  <a:lnTo>
                    <a:pt x="465294" y="93786"/>
                  </a:lnTo>
                  <a:lnTo>
                    <a:pt x="433517" y="62009"/>
                  </a:lnTo>
                  <a:lnTo>
                    <a:pt x="396719" y="35997"/>
                  </a:lnTo>
                  <a:lnTo>
                    <a:pt x="355646" y="16495"/>
                  </a:lnTo>
                  <a:lnTo>
                    <a:pt x="311042" y="4247"/>
                  </a:lnTo>
                  <a:lnTo>
                    <a:pt x="263652" y="0"/>
                  </a:lnTo>
                  <a:lnTo>
                    <a:pt x="216261" y="4247"/>
                  </a:lnTo>
                  <a:lnTo>
                    <a:pt x="171657" y="16495"/>
                  </a:lnTo>
                  <a:lnTo>
                    <a:pt x="130584" y="35997"/>
                  </a:lnTo>
                  <a:lnTo>
                    <a:pt x="93786" y="62009"/>
                  </a:lnTo>
                  <a:lnTo>
                    <a:pt x="62009" y="93786"/>
                  </a:lnTo>
                  <a:lnTo>
                    <a:pt x="35997" y="130584"/>
                  </a:lnTo>
                  <a:lnTo>
                    <a:pt x="16495" y="171657"/>
                  </a:lnTo>
                  <a:lnTo>
                    <a:pt x="4247" y="216261"/>
                  </a:lnTo>
                  <a:lnTo>
                    <a:pt x="0" y="263651"/>
                  </a:lnTo>
                  <a:lnTo>
                    <a:pt x="4247" y="311045"/>
                  </a:lnTo>
                  <a:lnTo>
                    <a:pt x="16495" y="355651"/>
                  </a:lnTo>
                  <a:lnTo>
                    <a:pt x="35997" y="396725"/>
                  </a:lnTo>
                  <a:lnTo>
                    <a:pt x="62009" y="433522"/>
                  </a:lnTo>
                  <a:lnTo>
                    <a:pt x="93786" y="465298"/>
                  </a:lnTo>
                  <a:lnTo>
                    <a:pt x="130584" y="491309"/>
                  </a:lnTo>
                  <a:lnTo>
                    <a:pt x="171657" y="510810"/>
                  </a:lnTo>
                  <a:lnTo>
                    <a:pt x="216261" y="523056"/>
                  </a:lnTo>
                  <a:lnTo>
                    <a:pt x="263652" y="527303"/>
                  </a:lnTo>
                  <a:close/>
                </a:path>
              </a:pathLst>
            </a:custGeom>
            <a:ln w="12700">
              <a:solidFill>
                <a:srgbClr val="43C2CF"/>
              </a:solidFill>
            </a:ln>
          </p:spPr>
          <p:txBody>
            <a:bodyPr wrap="square" lIns="0" tIns="0" rIns="0" bIns="0" rtlCol="0"/>
            <a:lstStyle/>
            <a:p>
              <a:endParaRPr/>
            </a:p>
          </p:txBody>
        </p:sp>
        <p:sp>
          <p:nvSpPr>
            <p:cNvPr id="18" name="object 18"/>
            <p:cNvSpPr/>
            <p:nvPr/>
          </p:nvSpPr>
          <p:spPr>
            <a:xfrm>
              <a:off x="954893" y="3563437"/>
              <a:ext cx="335280" cy="362585"/>
            </a:xfrm>
            <a:custGeom>
              <a:avLst/>
              <a:gdLst/>
              <a:ahLst/>
              <a:cxnLst/>
              <a:rect l="l" t="t" r="r" b="b"/>
              <a:pathLst>
                <a:path w="335280" h="362585">
                  <a:moveTo>
                    <a:pt x="170345" y="294551"/>
                  </a:moveTo>
                  <a:lnTo>
                    <a:pt x="162928" y="294551"/>
                  </a:lnTo>
                  <a:lnTo>
                    <a:pt x="159918" y="297560"/>
                  </a:lnTo>
                  <a:lnTo>
                    <a:pt x="159918" y="359257"/>
                  </a:lnTo>
                  <a:lnTo>
                    <a:pt x="162928" y="362267"/>
                  </a:lnTo>
                  <a:lnTo>
                    <a:pt x="170345" y="362267"/>
                  </a:lnTo>
                  <a:lnTo>
                    <a:pt x="173355" y="359257"/>
                  </a:lnTo>
                  <a:lnTo>
                    <a:pt x="173355" y="297560"/>
                  </a:lnTo>
                  <a:lnTo>
                    <a:pt x="170345" y="294551"/>
                  </a:lnTo>
                  <a:close/>
                </a:path>
                <a:path w="335280" h="362585">
                  <a:moveTo>
                    <a:pt x="217068" y="275056"/>
                  </a:moveTo>
                  <a:lnTo>
                    <a:pt x="209651" y="275056"/>
                  </a:lnTo>
                  <a:lnTo>
                    <a:pt x="206641" y="278066"/>
                  </a:lnTo>
                  <a:lnTo>
                    <a:pt x="206641" y="359257"/>
                  </a:lnTo>
                  <a:lnTo>
                    <a:pt x="209651" y="362267"/>
                  </a:lnTo>
                  <a:lnTo>
                    <a:pt x="217068" y="362267"/>
                  </a:lnTo>
                  <a:lnTo>
                    <a:pt x="220078" y="359257"/>
                  </a:lnTo>
                  <a:lnTo>
                    <a:pt x="220078" y="278066"/>
                  </a:lnTo>
                  <a:lnTo>
                    <a:pt x="217068" y="275056"/>
                  </a:lnTo>
                  <a:close/>
                </a:path>
                <a:path w="335280" h="362585">
                  <a:moveTo>
                    <a:pt x="263791" y="259257"/>
                  </a:moveTo>
                  <a:lnTo>
                    <a:pt x="256374" y="259257"/>
                  </a:lnTo>
                  <a:lnTo>
                    <a:pt x="253365" y="262254"/>
                  </a:lnTo>
                  <a:lnTo>
                    <a:pt x="253365" y="359257"/>
                  </a:lnTo>
                  <a:lnTo>
                    <a:pt x="256374" y="362267"/>
                  </a:lnTo>
                  <a:lnTo>
                    <a:pt x="263791" y="362267"/>
                  </a:lnTo>
                  <a:lnTo>
                    <a:pt x="266801" y="359257"/>
                  </a:lnTo>
                  <a:lnTo>
                    <a:pt x="266801" y="262254"/>
                  </a:lnTo>
                  <a:lnTo>
                    <a:pt x="263791" y="259257"/>
                  </a:lnTo>
                  <a:close/>
                </a:path>
                <a:path w="335280" h="362585">
                  <a:moveTo>
                    <a:pt x="310515" y="237642"/>
                  </a:moveTo>
                  <a:lnTo>
                    <a:pt x="303098" y="237642"/>
                  </a:lnTo>
                  <a:lnTo>
                    <a:pt x="300456" y="240283"/>
                  </a:lnTo>
                  <a:lnTo>
                    <a:pt x="300088" y="240753"/>
                  </a:lnTo>
                  <a:lnTo>
                    <a:pt x="300088" y="359257"/>
                  </a:lnTo>
                  <a:lnTo>
                    <a:pt x="303098" y="362267"/>
                  </a:lnTo>
                  <a:lnTo>
                    <a:pt x="310515" y="362267"/>
                  </a:lnTo>
                  <a:lnTo>
                    <a:pt x="313524" y="359257"/>
                  </a:lnTo>
                  <a:lnTo>
                    <a:pt x="313524" y="240753"/>
                  </a:lnTo>
                  <a:lnTo>
                    <a:pt x="313156" y="240283"/>
                  </a:lnTo>
                  <a:lnTo>
                    <a:pt x="310515" y="237642"/>
                  </a:lnTo>
                  <a:close/>
                </a:path>
                <a:path w="335280" h="362585">
                  <a:moveTo>
                    <a:pt x="332117" y="162229"/>
                  </a:moveTo>
                  <a:lnTo>
                    <a:pt x="259092" y="162229"/>
                  </a:lnTo>
                  <a:lnTo>
                    <a:pt x="256082" y="165239"/>
                  </a:lnTo>
                  <a:lnTo>
                    <a:pt x="256082" y="172656"/>
                  </a:lnTo>
                  <a:lnTo>
                    <a:pt x="259092" y="175666"/>
                  </a:lnTo>
                  <a:lnTo>
                    <a:pt x="310007" y="175666"/>
                  </a:lnTo>
                  <a:lnTo>
                    <a:pt x="257644" y="228028"/>
                  </a:lnTo>
                  <a:lnTo>
                    <a:pt x="187121" y="228028"/>
                  </a:lnTo>
                  <a:lnTo>
                    <a:pt x="185407" y="228739"/>
                  </a:lnTo>
                  <a:lnTo>
                    <a:pt x="83121" y="331025"/>
                  </a:lnTo>
                  <a:lnTo>
                    <a:pt x="83121" y="335279"/>
                  </a:lnTo>
                  <a:lnTo>
                    <a:pt x="87058" y="339216"/>
                  </a:lnTo>
                  <a:lnTo>
                    <a:pt x="88773" y="339877"/>
                  </a:lnTo>
                  <a:lnTo>
                    <a:pt x="92214" y="339877"/>
                  </a:lnTo>
                  <a:lnTo>
                    <a:pt x="93929" y="339216"/>
                  </a:lnTo>
                  <a:lnTo>
                    <a:pt x="191681" y="241465"/>
                  </a:lnTo>
                  <a:lnTo>
                    <a:pt x="262216" y="241465"/>
                  </a:lnTo>
                  <a:lnTo>
                    <a:pt x="263918" y="240753"/>
                  </a:lnTo>
                  <a:lnTo>
                    <a:pt x="321691" y="182994"/>
                  </a:lnTo>
                  <a:lnTo>
                    <a:pt x="335127" y="182994"/>
                  </a:lnTo>
                  <a:lnTo>
                    <a:pt x="335127" y="165239"/>
                  </a:lnTo>
                  <a:lnTo>
                    <a:pt x="332117" y="162229"/>
                  </a:lnTo>
                  <a:close/>
                </a:path>
                <a:path w="335280" h="362585">
                  <a:moveTo>
                    <a:pt x="136372" y="0"/>
                  </a:moveTo>
                  <a:lnTo>
                    <a:pt x="93314" y="6963"/>
                  </a:lnTo>
                  <a:lnTo>
                    <a:pt x="55884" y="26346"/>
                  </a:lnTo>
                  <a:lnTo>
                    <a:pt x="26346" y="55884"/>
                  </a:lnTo>
                  <a:lnTo>
                    <a:pt x="7055" y="93138"/>
                  </a:lnTo>
                  <a:lnTo>
                    <a:pt x="0" y="136372"/>
                  </a:lnTo>
                  <a:lnTo>
                    <a:pt x="6193" y="175666"/>
                  </a:lnTo>
                  <a:lnTo>
                    <a:pt x="6303" y="176364"/>
                  </a:lnTo>
                  <a:lnTo>
                    <a:pt x="6393" y="176936"/>
                  </a:lnTo>
                  <a:lnTo>
                    <a:pt x="6519" y="177736"/>
                  </a:lnTo>
                  <a:lnTo>
                    <a:pt x="6615" y="178345"/>
                  </a:lnTo>
                  <a:lnTo>
                    <a:pt x="25284" y="215472"/>
                  </a:lnTo>
                  <a:lnTo>
                    <a:pt x="54237" y="245273"/>
                  </a:lnTo>
                  <a:lnTo>
                    <a:pt x="91706" y="265264"/>
                  </a:lnTo>
                  <a:lnTo>
                    <a:pt x="92774" y="265633"/>
                  </a:lnTo>
                  <a:lnTo>
                    <a:pt x="96697" y="265633"/>
                  </a:lnTo>
                  <a:lnTo>
                    <a:pt x="99301" y="263893"/>
                  </a:lnTo>
                  <a:lnTo>
                    <a:pt x="101473" y="257606"/>
                  </a:lnTo>
                  <a:lnTo>
                    <a:pt x="99618" y="253784"/>
                  </a:lnTo>
                  <a:lnTo>
                    <a:pt x="96113" y="252564"/>
                  </a:lnTo>
                  <a:lnTo>
                    <a:pt x="62331" y="234545"/>
                  </a:lnTo>
                  <a:lnTo>
                    <a:pt x="36229" y="207679"/>
                  </a:lnTo>
                  <a:lnTo>
                    <a:pt x="19400" y="174208"/>
                  </a:lnTo>
                  <a:lnTo>
                    <a:pt x="13436" y="136372"/>
                  </a:lnTo>
                  <a:lnTo>
                    <a:pt x="23113" y="88563"/>
                  </a:lnTo>
                  <a:lnTo>
                    <a:pt x="49487" y="49482"/>
                  </a:lnTo>
                  <a:lnTo>
                    <a:pt x="88569" y="23112"/>
                  </a:lnTo>
                  <a:lnTo>
                    <a:pt x="136372" y="13436"/>
                  </a:lnTo>
                  <a:lnTo>
                    <a:pt x="192088" y="13436"/>
                  </a:lnTo>
                  <a:lnTo>
                    <a:pt x="184413" y="8852"/>
                  </a:lnTo>
                  <a:lnTo>
                    <a:pt x="136372" y="0"/>
                  </a:lnTo>
                  <a:close/>
                </a:path>
                <a:path w="335280" h="362585">
                  <a:moveTo>
                    <a:pt x="335127" y="182994"/>
                  </a:moveTo>
                  <a:lnTo>
                    <a:pt x="321691" y="182994"/>
                  </a:lnTo>
                  <a:lnTo>
                    <a:pt x="321691" y="237274"/>
                  </a:lnTo>
                  <a:lnTo>
                    <a:pt x="324700" y="240283"/>
                  </a:lnTo>
                  <a:lnTo>
                    <a:pt x="332117" y="240283"/>
                  </a:lnTo>
                  <a:lnTo>
                    <a:pt x="335127" y="237274"/>
                  </a:lnTo>
                  <a:lnTo>
                    <a:pt x="335127" y="182994"/>
                  </a:lnTo>
                  <a:close/>
                </a:path>
                <a:path w="335280" h="362585">
                  <a:moveTo>
                    <a:pt x="89662" y="162826"/>
                  </a:moveTo>
                  <a:lnTo>
                    <a:pt x="76123" y="162826"/>
                  </a:lnTo>
                  <a:lnTo>
                    <a:pt x="86796" y="181747"/>
                  </a:lnTo>
                  <a:lnTo>
                    <a:pt x="86884" y="181903"/>
                  </a:lnTo>
                  <a:lnTo>
                    <a:pt x="102509" y="196619"/>
                  </a:lnTo>
                  <a:lnTo>
                    <a:pt x="121756" y="206094"/>
                  </a:lnTo>
                  <a:lnTo>
                    <a:pt x="143383" y="209448"/>
                  </a:lnTo>
                  <a:lnTo>
                    <a:pt x="160909" y="207286"/>
                  </a:lnTo>
                  <a:lnTo>
                    <a:pt x="177145" y="201040"/>
                  </a:lnTo>
                  <a:lnTo>
                    <a:pt x="183033" y="196926"/>
                  </a:lnTo>
                  <a:lnTo>
                    <a:pt x="143383" y="196926"/>
                  </a:lnTo>
                  <a:lnTo>
                    <a:pt x="126605" y="194525"/>
                  </a:lnTo>
                  <a:lnTo>
                    <a:pt x="111521" y="187682"/>
                  </a:lnTo>
                  <a:lnTo>
                    <a:pt x="98938" y="176936"/>
                  </a:lnTo>
                  <a:lnTo>
                    <a:pt x="89662" y="162826"/>
                  </a:lnTo>
                  <a:close/>
                </a:path>
                <a:path w="335280" h="362585">
                  <a:moveTo>
                    <a:pt x="199085" y="167982"/>
                  </a:moveTo>
                  <a:lnTo>
                    <a:pt x="195745" y="167982"/>
                  </a:lnTo>
                  <a:lnTo>
                    <a:pt x="193802" y="169011"/>
                  </a:lnTo>
                  <a:lnTo>
                    <a:pt x="192646" y="170738"/>
                  </a:lnTo>
                  <a:lnTo>
                    <a:pt x="183050" y="181747"/>
                  </a:lnTo>
                  <a:lnTo>
                    <a:pt x="171267" y="189980"/>
                  </a:lnTo>
                  <a:lnTo>
                    <a:pt x="157858" y="195140"/>
                  </a:lnTo>
                  <a:lnTo>
                    <a:pt x="143383" y="196926"/>
                  </a:lnTo>
                  <a:lnTo>
                    <a:pt x="183033" y="196926"/>
                  </a:lnTo>
                  <a:lnTo>
                    <a:pt x="191410" y="191071"/>
                  </a:lnTo>
                  <a:lnTo>
                    <a:pt x="203022" y="177736"/>
                  </a:lnTo>
                  <a:lnTo>
                    <a:pt x="203949" y="176364"/>
                  </a:lnTo>
                  <a:lnTo>
                    <a:pt x="204304" y="174688"/>
                  </a:lnTo>
                  <a:lnTo>
                    <a:pt x="203657" y="171411"/>
                  </a:lnTo>
                  <a:lnTo>
                    <a:pt x="202717" y="169989"/>
                  </a:lnTo>
                  <a:lnTo>
                    <a:pt x="200291" y="168351"/>
                  </a:lnTo>
                  <a:lnTo>
                    <a:pt x="199085" y="167982"/>
                  </a:lnTo>
                  <a:close/>
                </a:path>
                <a:path w="335280" h="362585">
                  <a:moveTo>
                    <a:pt x="141224" y="150304"/>
                  </a:moveTo>
                  <a:lnTo>
                    <a:pt x="45885" y="150304"/>
                  </a:lnTo>
                  <a:lnTo>
                    <a:pt x="43065" y="153111"/>
                  </a:lnTo>
                  <a:lnTo>
                    <a:pt x="43065" y="160019"/>
                  </a:lnTo>
                  <a:lnTo>
                    <a:pt x="45885" y="162826"/>
                  </a:lnTo>
                  <a:lnTo>
                    <a:pt x="141224" y="162826"/>
                  </a:lnTo>
                  <a:lnTo>
                    <a:pt x="144030" y="160019"/>
                  </a:lnTo>
                  <a:lnTo>
                    <a:pt x="144030" y="153111"/>
                  </a:lnTo>
                  <a:lnTo>
                    <a:pt x="141224" y="150304"/>
                  </a:lnTo>
                  <a:close/>
                </a:path>
                <a:path w="335280" h="362585">
                  <a:moveTo>
                    <a:pt x="85432" y="124752"/>
                  </a:moveTo>
                  <a:lnTo>
                    <a:pt x="72605" y="124752"/>
                  </a:lnTo>
                  <a:lnTo>
                    <a:pt x="71838" y="129070"/>
                  </a:lnTo>
                  <a:lnTo>
                    <a:pt x="71450" y="133362"/>
                  </a:lnTo>
                  <a:lnTo>
                    <a:pt x="71450" y="141744"/>
                  </a:lnTo>
                  <a:lnTo>
                    <a:pt x="71843" y="146024"/>
                  </a:lnTo>
                  <a:lnTo>
                    <a:pt x="72605" y="150304"/>
                  </a:lnTo>
                  <a:lnTo>
                    <a:pt x="85432" y="150304"/>
                  </a:lnTo>
                  <a:lnTo>
                    <a:pt x="84466" y="146024"/>
                  </a:lnTo>
                  <a:lnTo>
                    <a:pt x="83979" y="141744"/>
                  </a:lnTo>
                  <a:lnTo>
                    <a:pt x="83972" y="133362"/>
                  </a:lnTo>
                  <a:lnTo>
                    <a:pt x="84455" y="129070"/>
                  </a:lnTo>
                  <a:lnTo>
                    <a:pt x="85432" y="124752"/>
                  </a:lnTo>
                  <a:close/>
                </a:path>
                <a:path w="335280" h="362585">
                  <a:moveTo>
                    <a:pt x="141224" y="112217"/>
                  </a:moveTo>
                  <a:lnTo>
                    <a:pt x="45885" y="112217"/>
                  </a:lnTo>
                  <a:lnTo>
                    <a:pt x="43065" y="115023"/>
                  </a:lnTo>
                  <a:lnTo>
                    <a:pt x="43116" y="121983"/>
                  </a:lnTo>
                  <a:lnTo>
                    <a:pt x="45885" y="124752"/>
                  </a:lnTo>
                  <a:lnTo>
                    <a:pt x="141224" y="124752"/>
                  </a:lnTo>
                  <a:lnTo>
                    <a:pt x="143980" y="121983"/>
                  </a:lnTo>
                  <a:lnTo>
                    <a:pt x="144030" y="115023"/>
                  </a:lnTo>
                  <a:lnTo>
                    <a:pt x="141224" y="112217"/>
                  </a:lnTo>
                  <a:close/>
                </a:path>
                <a:path w="335280" h="362585">
                  <a:moveTo>
                    <a:pt x="192088" y="13436"/>
                  </a:moveTo>
                  <a:lnTo>
                    <a:pt x="136372" y="13436"/>
                  </a:lnTo>
                  <a:lnTo>
                    <a:pt x="179679" y="21415"/>
                  </a:lnTo>
                  <a:lnTo>
                    <a:pt x="216587" y="43453"/>
                  </a:lnTo>
                  <a:lnTo>
                    <a:pt x="243791" y="76701"/>
                  </a:lnTo>
                  <a:lnTo>
                    <a:pt x="257987" y="118313"/>
                  </a:lnTo>
                  <a:lnTo>
                    <a:pt x="258533" y="121983"/>
                  </a:lnTo>
                  <a:lnTo>
                    <a:pt x="261950" y="124523"/>
                  </a:lnTo>
                  <a:lnTo>
                    <a:pt x="269290" y="123443"/>
                  </a:lnTo>
                  <a:lnTo>
                    <a:pt x="271830" y="120027"/>
                  </a:lnTo>
                  <a:lnTo>
                    <a:pt x="271284" y="116357"/>
                  </a:lnTo>
                  <a:lnTo>
                    <a:pt x="255533" y="70192"/>
                  </a:lnTo>
                  <a:lnTo>
                    <a:pt x="225355" y="33304"/>
                  </a:lnTo>
                  <a:lnTo>
                    <a:pt x="192088" y="13436"/>
                  </a:lnTo>
                  <a:close/>
                </a:path>
                <a:path w="335280" h="362585">
                  <a:moveTo>
                    <a:pt x="143383" y="65582"/>
                  </a:moveTo>
                  <a:lnTo>
                    <a:pt x="121754" y="68938"/>
                  </a:lnTo>
                  <a:lnTo>
                    <a:pt x="102504" y="78417"/>
                  </a:lnTo>
                  <a:lnTo>
                    <a:pt x="86879" y="93138"/>
                  </a:lnTo>
                  <a:lnTo>
                    <a:pt x="76123" y="112217"/>
                  </a:lnTo>
                  <a:lnTo>
                    <a:pt x="89662" y="112217"/>
                  </a:lnTo>
                  <a:lnTo>
                    <a:pt x="98938" y="98107"/>
                  </a:lnTo>
                  <a:lnTo>
                    <a:pt x="111521" y="87361"/>
                  </a:lnTo>
                  <a:lnTo>
                    <a:pt x="126605" y="80518"/>
                  </a:lnTo>
                  <a:lnTo>
                    <a:pt x="143383" y="78117"/>
                  </a:lnTo>
                  <a:lnTo>
                    <a:pt x="183014" y="78117"/>
                  </a:lnTo>
                  <a:lnTo>
                    <a:pt x="176298" y="73588"/>
                  </a:lnTo>
                  <a:lnTo>
                    <a:pt x="160414" y="67641"/>
                  </a:lnTo>
                  <a:lnTo>
                    <a:pt x="143383" y="65582"/>
                  </a:lnTo>
                  <a:close/>
                </a:path>
                <a:path w="335280" h="362585">
                  <a:moveTo>
                    <a:pt x="183014" y="78117"/>
                  </a:moveTo>
                  <a:lnTo>
                    <a:pt x="143383" y="78117"/>
                  </a:lnTo>
                  <a:lnTo>
                    <a:pt x="157447" y="79817"/>
                  </a:lnTo>
                  <a:lnTo>
                    <a:pt x="170565" y="84728"/>
                  </a:lnTo>
                  <a:lnTo>
                    <a:pt x="182186" y="92562"/>
                  </a:lnTo>
                  <a:lnTo>
                    <a:pt x="191757" y="103035"/>
                  </a:lnTo>
                  <a:lnTo>
                    <a:pt x="192938" y="104686"/>
                  </a:lnTo>
                  <a:lnTo>
                    <a:pt x="194843" y="105663"/>
                  </a:lnTo>
                  <a:lnTo>
                    <a:pt x="198170" y="105663"/>
                  </a:lnTo>
                  <a:lnTo>
                    <a:pt x="199428" y="105257"/>
                  </a:lnTo>
                  <a:lnTo>
                    <a:pt x="201853" y="103517"/>
                  </a:lnTo>
                  <a:lnTo>
                    <a:pt x="202755" y="102082"/>
                  </a:lnTo>
                  <a:lnTo>
                    <a:pt x="203301" y="98780"/>
                  </a:lnTo>
                  <a:lnTo>
                    <a:pt x="202920" y="97116"/>
                  </a:lnTo>
                  <a:lnTo>
                    <a:pt x="201955" y="95757"/>
                  </a:lnTo>
                  <a:lnTo>
                    <a:pt x="190367" y="83076"/>
                  </a:lnTo>
                  <a:lnTo>
                    <a:pt x="183014" y="78117"/>
                  </a:lnTo>
                  <a:close/>
                </a:path>
              </a:pathLst>
            </a:custGeom>
            <a:solidFill>
              <a:srgbClr val="43C2CF"/>
            </a:solidFill>
          </p:spPr>
          <p:txBody>
            <a:bodyPr wrap="square" lIns="0" tIns="0" rIns="0" bIns="0" rtlCol="0"/>
            <a:lstStyle/>
            <a:p>
              <a:endParaRPr/>
            </a:p>
          </p:txBody>
        </p:sp>
        <p:sp>
          <p:nvSpPr>
            <p:cNvPr id="19" name="object 19"/>
            <p:cNvSpPr/>
            <p:nvPr/>
          </p:nvSpPr>
          <p:spPr>
            <a:xfrm>
              <a:off x="2266118" y="3480911"/>
              <a:ext cx="527685" cy="527685"/>
            </a:xfrm>
            <a:custGeom>
              <a:avLst/>
              <a:gdLst/>
              <a:ahLst/>
              <a:cxnLst/>
              <a:rect l="l" t="t" r="r" b="b"/>
              <a:pathLst>
                <a:path w="527685" h="527685">
                  <a:moveTo>
                    <a:pt x="263651" y="527303"/>
                  </a:moveTo>
                  <a:lnTo>
                    <a:pt x="311042" y="523056"/>
                  </a:lnTo>
                  <a:lnTo>
                    <a:pt x="355646" y="510810"/>
                  </a:lnTo>
                  <a:lnTo>
                    <a:pt x="396719" y="491309"/>
                  </a:lnTo>
                  <a:lnTo>
                    <a:pt x="433517" y="465298"/>
                  </a:lnTo>
                  <a:lnTo>
                    <a:pt x="465294" y="433522"/>
                  </a:lnTo>
                  <a:lnTo>
                    <a:pt x="491306" y="396725"/>
                  </a:lnTo>
                  <a:lnTo>
                    <a:pt x="510808" y="355651"/>
                  </a:lnTo>
                  <a:lnTo>
                    <a:pt x="523056" y="311045"/>
                  </a:lnTo>
                  <a:lnTo>
                    <a:pt x="527304" y="263651"/>
                  </a:lnTo>
                  <a:lnTo>
                    <a:pt x="523056" y="216261"/>
                  </a:lnTo>
                  <a:lnTo>
                    <a:pt x="510808" y="171657"/>
                  </a:lnTo>
                  <a:lnTo>
                    <a:pt x="491306" y="130584"/>
                  </a:lnTo>
                  <a:lnTo>
                    <a:pt x="465294" y="93786"/>
                  </a:lnTo>
                  <a:lnTo>
                    <a:pt x="433517" y="62009"/>
                  </a:lnTo>
                  <a:lnTo>
                    <a:pt x="396719" y="35997"/>
                  </a:lnTo>
                  <a:lnTo>
                    <a:pt x="355646" y="16495"/>
                  </a:lnTo>
                  <a:lnTo>
                    <a:pt x="311042" y="4247"/>
                  </a:lnTo>
                  <a:lnTo>
                    <a:pt x="263651" y="0"/>
                  </a:lnTo>
                  <a:lnTo>
                    <a:pt x="216261" y="4247"/>
                  </a:lnTo>
                  <a:lnTo>
                    <a:pt x="171657" y="16495"/>
                  </a:lnTo>
                  <a:lnTo>
                    <a:pt x="130584" y="35997"/>
                  </a:lnTo>
                  <a:lnTo>
                    <a:pt x="93786" y="62009"/>
                  </a:lnTo>
                  <a:lnTo>
                    <a:pt x="62009" y="93786"/>
                  </a:lnTo>
                  <a:lnTo>
                    <a:pt x="35997" y="130584"/>
                  </a:lnTo>
                  <a:lnTo>
                    <a:pt x="16495" y="171657"/>
                  </a:lnTo>
                  <a:lnTo>
                    <a:pt x="4247" y="216261"/>
                  </a:lnTo>
                  <a:lnTo>
                    <a:pt x="0" y="263651"/>
                  </a:lnTo>
                  <a:lnTo>
                    <a:pt x="4247" y="311045"/>
                  </a:lnTo>
                  <a:lnTo>
                    <a:pt x="16495" y="355651"/>
                  </a:lnTo>
                  <a:lnTo>
                    <a:pt x="35997" y="396725"/>
                  </a:lnTo>
                  <a:lnTo>
                    <a:pt x="62009" y="433522"/>
                  </a:lnTo>
                  <a:lnTo>
                    <a:pt x="93786" y="465298"/>
                  </a:lnTo>
                  <a:lnTo>
                    <a:pt x="130584" y="491309"/>
                  </a:lnTo>
                  <a:lnTo>
                    <a:pt x="171657" y="510810"/>
                  </a:lnTo>
                  <a:lnTo>
                    <a:pt x="216261" y="523056"/>
                  </a:lnTo>
                  <a:lnTo>
                    <a:pt x="263651" y="527303"/>
                  </a:lnTo>
                  <a:close/>
                </a:path>
              </a:pathLst>
            </a:custGeom>
            <a:ln w="12700">
              <a:solidFill>
                <a:srgbClr val="43C2CF"/>
              </a:solidFill>
            </a:ln>
          </p:spPr>
          <p:txBody>
            <a:bodyPr wrap="square" lIns="0" tIns="0" rIns="0" bIns="0" rtlCol="0"/>
            <a:lstStyle/>
            <a:p>
              <a:endParaRPr/>
            </a:p>
          </p:txBody>
        </p:sp>
        <p:sp>
          <p:nvSpPr>
            <p:cNvPr id="20" name="object 20"/>
            <p:cNvSpPr/>
            <p:nvPr/>
          </p:nvSpPr>
          <p:spPr>
            <a:xfrm>
              <a:off x="2362776" y="3549787"/>
              <a:ext cx="351155" cy="375920"/>
            </a:xfrm>
            <a:custGeom>
              <a:avLst/>
              <a:gdLst/>
              <a:ahLst/>
              <a:cxnLst/>
              <a:rect l="l" t="t" r="r" b="b"/>
              <a:pathLst>
                <a:path w="351155" h="375920">
                  <a:moveTo>
                    <a:pt x="290990" y="353059"/>
                  </a:moveTo>
                  <a:lnTo>
                    <a:pt x="264297" y="353059"/>
                  </a:lnTo>
                  <a:lnTo>
                    <a:pt x="270908" y="355599"/>
                  </a:lnTo>
                  <a:lnTo>
                    <a:pt x="277250" y="358139"/>
                  </a:lnTo>
                  <a:lnTo>
                    <a:pt x="302590" y="375919"/>
                  </a:lnTo>
                  <a:lnTo>
                    <a:pt x="308406" y="375919"/>
                  </a:lnTo>
                  <a:lnTo>
                    <a:pt x="318445" y="363219"/>
                  </a:lnTo>
                  <a:lnTo>
                    <a:pt x="303860" y="363219"/>
                  </a:lnTo>
                  <a:lnTo>
                    <a:pt x="290990" y="353059"/>
                  </a:lnTo>
                  <a:close/>
                </a:path>
                <a:path w="351155" h="375920">
                  <a:moveTo>
                    <a:pt x="27711" y="229869"/>
                  </a:moveTo>
                  <a:lnTo>
                    <a:pt x="11442" y="229869"/>
                  </a:lnTo>
                  <a:lnTo>
                    <a:pt x="5054" y="232409"/>
                  </a:lnTo>
                  <a:lnTo>
                    <a:pt x="0" y="242569"/>
                  </a:lnTo>
                  <a:lnTo>
                    <a:pt x="1181" y="248919"/>
                  </a:lnTo>
                  <a:lnTo>
                    <a:pt x="37558" y="290829"/>
                  </a:lnTo>
                  <a:lnTo>
                    <a:pt x="77528" y="325119"/>
                  </a:lnTo>
                  <a:lnTo>
                    <a:pt x="115643" y="353059"/>
                  </a:lnTo>
                  <a:lnTo>
                    <a:pt x="146545" y="369569"/>
                  </a:lnTo>
                  <a:lnTo>
                    <a:pt x="164693" y="369569"/>
                  </a:lnTo>
                  <a:lnTo>
                    <a:pt x="170586" y="368299"/>
                  </a:lnTo>
                  <a:lnTo>
                    <a:pt x="175818" y="367029"/>
                  </a:lnTo>
                  <a:lnTo>
                    <a:pt x="190172" y="363219"/>
                  </a:lnTo>
                  <a:lnTo>
                    <a:pt x="213242" y="358139"/>
                  </a:lnTo>
                  <a:lnTo>
                    <a:pt x="149453" y="358139"/>
                  </a:lnTo>
                  <a:lnTo>
                    <a:pt x="145656" y="356869"/>
                  </a:lnTo>
                  <a:lnTo>
                    <a:pt x="84201" y="316229"/>
                  </a:lnTo>
                  <a:lnTo>
                    <a:pt x="45836" y="283209"/>
                  </a:lnTo>
                  <a:lnTo>
                    <a:pt x="15468" y="248919"/>
                  </a:lnTo>
                  <a:lnTo>
                    <a:pt x="12776" y="245109"/>
                  </a:lnTo>
                  <a:lnTo>
                    <a:pt x="12827" y="243839"/>
                  </a:lnTo>
                  <a:lnTo>
                    <a:pt x="13081" y="242569"/>
                  </a:lnTo>
                  <a:lnTo>
                    <a:pt x="15316" y="241299"/>
                  </a:lnTo>
                  <a:lnTo>
                    <a:pt x="66194" y="241299"/>
                  </a:lnTo>
                  <a:lnTo>
                    <a:pt x="64503" y="240029"/>
                  </a:lnTo>
                  <a:lnTo>
                    <a:pt x="56640" y="234949"/>
                  </a:lnTo>
                  <a:lnTo>
                    <a:pt x="43484" y="234949"/>
                  </a:lnTo>
                  <a:lnTo>
                    <a:pt x="36093" y="231139"/>
                  </a:lnTo>
                  <a:lnTo>
                    <a:pt x="27711" y="229869"/>
                  </a:lnTo>
                  <a:close/>
                </a:path>
                <a:path w="351155" h="375920">
                  <a:moveTo>
                    <a:pt x="273026" y="265429"/>
                  </a:moveTo>
                  <a:lnTo>
                    <a:pt x="232664" y="265429"/>
                  </a:lnTo>
                  <a:lnTo>
                    <a:pt x="258173" y="270509"/>
                  </a:lnTo>
                  <a:lnTo>
                    <a:pt x="278742" y="281939"/>
                  </a:lnTo>
                  <a:lnTo>
                    <a:pt x="292525" y="293369"/>
                  </a:lnTo>
                  <a:lnTo>
                    <a:pt x="297675" y="298449"/>
                  </a:lnTo>
                  <a:lnTo>
                    <a:pt x="298323" y="299719"/>
                  </a:lnTo>
                  <a:lnTo>
                    <a:pt x="299059" y="299719"/>
                  </a:lnTo>
                  <a:lnTo>
                    <a:pt x="300012" y="300989"/>
                  </a:lnTo>
                  <a:lnTo>
                    <a:pt x="336245" y="321309"/>
                  </a:lnTo>
                  <a:lnTo>
                    <a:pt x="303860" y="363219"/>
                  </a:lnTo>
                  <a:lnTo>
                    <a:pt x="318445" y="363219"/>
                  </a:lnTo>
                  <a:lnTo>
                    <a:pt x="350570" y="322579"/>
                  </a:lnTo>
                  <a:lnTo>
                    <a:pt x="350989" y="320039"/>
                  </a:lnTo>
                  <a:lnTo>
                    <a:pt x="350342" y="317499"/>
                  </a:lnTo>
                  <a:lnTo>
                    <a:pt x="349326" y="314959"/>
                  </a:lnTo>
                  <a:lnTo>
                    <a:pt x="306197" y="290829"/>
                  </a:lnTo>
                  <a:lnTo>
                    <a:pt x="298713" y="283209"/>
                  </a:lnTo>
                  <a:lnTo>
                    <a:pt x="283019" y="270509"/>
                  </a:lnTo>
                  <a:lnTo>
                    <a:pt x="273026" y="265429"/>
                  </a:lnTo>
                  <a:close/>
                </a:path>
                <a:path w="351155" h="375920">
                  <a:moveTo>
                    <a:pt x="258191" y="340359"/>
                  </a:moveTo>
                  <a:lnTo>
                    <a:pt x="256667" y="340359"/>
                  </a:lnTo>
                  <a:lnTo>
                    <a:pt x="236464" y="342899"/>
                  </a:lnTo>
                  <a:lnTo>
                    <a:pt x="210823" y="346709"/>
                  </a:lnTo>
                  <a:lnTo>
                    <a:pt x="186843" y="351789"/>
                  </a:lnTo>
                  <a:lnTo>
                    <a:pt x="171627" y="355599"/>
                  </a:lnTo>
                  <a:lnTo>
                    <a:pt x="167652" y="356869"/>
                  </a:lnTo>
                  <a:lnTo>
                    <a:pt x="163169" y="358139"/>
                  </a:lnTo>
                  <a:lnTo>
                    <a:pt x="213242" y="358139"/>
                  </a:lnTo>
                  <a:lnTo>
                    <a:pt x="237840" y="354329"/>
                  </a:lnTo>
                  <a:lnTo>
                    <a:pt x="256781" y="353059"/>
                  </a:lnTo>
                  <a:lnTo>
                    <a:pt x="290990" y="353059"/>
                  </a:lnTo>
                  <a:lnTo>
                    <a:pt x="289382" y="351789"/>
                  </a:lnTo>
                  <a:lnTo>
                    <a:pt x="282695" y="347979"/>
                  </a:lnTo>
                  <a:lnTo>
                    <a:pt x="274839" y="344169"/>
                  </a:lnTo>
                  <a:lnTo>
                    <a:pt x="266456" y="341629"/>
                  </a:lnTo>
                  <a:lnTo>
                    <a:pt x="258191" y="340359"/>
                  </a:lnTo>
                  <a:close/>
                </a:path>
                <a:path w="351155" h="375920">
                  <a:moveTo>
                    <a:pt x="71266" y="245109"/>
                  </a:moveTo>
                  <a:lnTo>
                    <a:pt x="55130" y="245109"/>
                  </a:lnTo>
                  <a:lnTo>
                    <a:pt x="69799" y="259079"/>
                  </a:lnTo>
                  <a:lnTo>
                    <a:pt x="70777" y="259079"/>
                  </a:lnTo>
                  <a:lnTo>
                    <a:pt x="71691" y="260349"/>
                  </a:lnTo>
                  <a:lnTo>
                    <a:pt x="74574" y="262889"/>
                  </a:lnTo>
                  <a:lnTo>
                    <a:pt x="89242" y="274319"/>
                  </a:lnTo>
                  <a:lnTo>
                    <a:pt x="81702" y="278129"/>
                  </a:lnTo>
                  <a:lnTo>
                    <a:pt x="76722" y="281939"/>
                  </a:lnTo>
                  <a:lnTo>
                    <a:pt x="74221" y="288289"/>
                  </a:lnTo>
                  <a:lnTo>
                    <a:pt x="74117" y="294639"/>
                  </a:lnTo>
                  <a:lnTo>
                    <a:pt x="76223" y="299719"/>
                  </a:lnTo>
                  <a:lnTo>
                    <a:pt x="80622" y="304799"/>
                  </a:lnTo>
                  <a:lnTo>
                    <a:pt x="87322" y="308609"/>
                  </a:lnTo>
                  <a:lnTo>
                    <a:pt x="96329" y="309879"/>
                  </a:lnTo>
                  <a:lnTo>
                    <a:pt x="159902" y="309879"/>
                  </a:lnTo>
                  <a:lnTo>
                    <a:pt x="184035" y="311149"/>
                  </a:lnTo>
                  <a:lnTo>
                    <a:pt x="185559" y="311149"/>
                  </a:lnTo>
                  <a:lnTo>
                    <a:pt x="193192" y="312419"/>
                  </a:lnTo>
                  <a:lnTo>
                    <a:pt x="197827" y="312419"/>
                  </a:lnTo>
                  <a:lnTo>
                    <a:pt x="200672" y="313689"/>
                  </a:lnTo>
                  <a:lnTo>
                    <a:pt x="203936" y="313689"/>
                  </a:lnTo>
                  <a:lnTo>
                    <a:pt x="206057" y="312419"/>
                  </a:lnTo>
                  <a:lnTo>
                    <a:pt x="208508" y="309879"/>
                  </a:lnTo>
                  <a:lnTo>
                    <a:pt x="208629" y="308609"/>
                  </a:lnTo>
                  <a:lnTo>
                    <a:pt x="208749" y="307339"/>
                  </a:lnTo>
                  <a:lnTo>
                    <a:pt x="206768" y="302259"/>
                  </a:lnTo>
                  <a:lnTo>
                    <a:pt x="205765" y="302259"/>
                  </a:lnTo>
                  <a:lnTo>
                    <a:pt x="192112" y="299719"/>
                  </a:lnTo>
                  <a:lnTo>
                    <a:pt x="96481" y="299719"/>
                  </a:lnTo>
                  <a:lnTo>
                    <a:pt x="96151" y="298449"/>
                  </a:lnTo>
                  <a:lnTo>
                    <a:pt x="88988" y="298449"/>
                  </a:lnTo>
                  <a:lnTo>
                    <a:pt x="85966" y="294639"/>
                  </a:lnTo>
                  <a:lnTo>
                    <a:pt x="85090" y="289559"/>
                  </a:lnTo>
                  <a:lnTo>
                    <a:pt x="86944" y="287019"/>
                  </a:lnTo>
                  <a:lnTo>
                    <a:pt x="92062" y="285749"/>
                  </a:lnTo>
                  <a:lnTo>
                    <a:pt x="103197" y="283209"/>
                  </a:lnTo>
                  <a:lnTo>
                    <a:pt x="115755" y="281939"/>
                  </a:lnTo>
                  <a:lnTo>
                    <a:pt x="129183" y="281939"/>
                  </a:lnTo>
                  <a:lnTo>
                    <a:pt x="152072" y="279399"/>
                  </a:lnTo>
                  <a:lnTo>
                    <a:pt x="160788" y="279399"/>
                  </a:lnTo>
                  <a:lnTo>
                    <a:pt x="169132" y="278129"/>
                  </a:lnTo>
                  <a:lnTo>
                    <a:pt x="177165" y="278129"/>
                  </a:lnTo>
                  <a:lnTo>
                    <a:pt x="185458" y="276859"/>
                  </a:lnTo>
                  <a:lnTo>
                    <a:pt x="200075" y="271779"/>
                  </a:lnTo>
                  <a:lnTo>
                    <a:pt x="104914" y="271779"/>
                  </a:lnTo>
                  <a:lnTo>
                    <a:pt x="101079" y="269239"/>
                  </a:lnTo>
                  <a:lnTo>
                    <a:pt x="81724" y="253999"/>
                  </a:lnTo>
                  <a:lnTo>
                    <a:pt x="78079" y="250189"/>
                  </a:lnTo>
                  <a:lnTo>
                    <a:pt x="76339" y="248919"/>
                  </a:lnTo>
                  <a:lnTo>
                    <a:pt x="71266" y="245109"/>
                  </a:lnTo>
                  <a:close/>
                </a:path>
                <a:path w="351155" h="375920">
                  <a:moveTo>
                    <a:pt x="160488" y="298449"/>
                  </a:moveTo>
                  <a:lnTo>
                    <a:pt x="96481" y="298449"/>
                  </a:lnTo>
                  <a:lnTo>
                    <a:pt x="96481" y="299719"/>
                  </a:lnTo>
                  <a:lnTo>
                    <a:pt x="184823" y="299719"/>
                  </a:lnTo>
                  <a:lnTo>
                    <a:pt x="160488" y="298449"/>
                  </a:lnTo>
                  <a:close/>
                </a:path>
                <a:path w="351155" h="375920">
                  <a:moveTo>
                    <a:pt x="232676" y="253999"/>
                  </a:moveTo>
                  <a:lnTo>
                    <a:pt x="220602" y="253999"/>
                  </a:lnTo>
                  <a:lnTo>
                    <a:pt x="211647" y="256539"/>
                  </a:lnTo>
                  <a:lnTo>
                    <a:pt x="203560" y="257809"/>
                  </a:lnTo>
                  <a:lnTo>
                    <a:pt x="196126" y="260349"/>
                  </a:lnTo>
                  <a:lnTo>
                    <a:pt x="182905" y="265429"/>
                  </a:lnTo>
                  <a:lnTo>
                    <a:pt x="175907" y="266699"/>
                  </a:lnTo>
                  <a:lnTo>
                    <a:pt x="168059" y="266699"/>
                  </a:lnTo>
                  <a:lnTo>
                    <a:pt x="159842" y="267969"/>
                  </a:lnTo>
                  <a:lnTo>
                    <a:pt x="151215" y="267969"/>
                  </a:lnTo>
                  <a:lnTo>
                    <a:pt x="132637" y="269239"/>
                  </a:lnTo>
                  <a:lnTo>
                    <a:pt x="123150" y="270509"/>
                  </a:lnTo>
                  <a:lnTo>
                    <a:pt x="113850" y="270509"/>
                  </a:lnTo>
                  <a:lnTo>
                    <a:pt x="104914" y="271779"/>
                  </a:lnTo>
                  <a:lnTo>
                    <a:pt x="200075" y="271779"/>
                  </a:lnTo>
                  <a:lnTo>
                    <a:pt x="206958" y="269239"/>
                  </a:lnTo>
                  <a:lnTo>
                    <a:pt x="214214" y="267969"/>
                  </a:lnTo>
                  <a:lnTo>
                    <a:pt x="222103" y="265429"/>
                  </a:lnTo>
                  <a:lnTo>
                    <a:pt x="273026" y="265429"/>
                  </a:lnTo>
                  <a:lnTo>
                    <a:pt x="260534" y="259079"/>
                  </a:lnTo>
                  <a:lnTo>
                    <a:pt x="232676" y="253999"/>
                  </a:lnTo>
                  <a:close/>
                </a:path>
                <a:path w="351155" h="375920">
                  <a:moveTo>
                    <a:pt x="182257" y="67309"/>
                  </a:moveTo>
                  <a:lnTo>
                    <a:pt x="131826" y="67309"/>
                  </a:lnTo>
                  <a:lnTo>
                    <a:pt x="127787" y="72389"/>
                  </a:lnTo>
                  <a:lnTo>
                    <a:pt x="100144" y="96519"/>
                  </a:lnTo>
                  <a:lnTo>
                    <a:pt x="82948" y="115569"/>
                  </a:lnTo>
                  <a:lnTo>
                    <a:pt x="69407" y="138429"/>
                  </a:lnTo>
                  <a:lnTo>
                    <a:pt x="62877" y="166369"/>
                  </a:lnTo>
                  <a:lnTo>
                    <a:pt x="62933" y="168909"/>
                  </a:lnTo>
                  <a:lnTo>
                    <a:pt x="63043" y="173989"/>
                  </a:lnTo>
                  <a:lnTo>
                    <a:pt x="63126" y="177799"/>
                  </a:lnTo>
                  <a:lnTo>
                    <a:pt x="80835" y="222249"/>
                  </a:lnTo>
                  <a:lnTo>
                    <a:pt x="132967" y="246379"/>
                  </a:lnTo>
                  <a:lnTo>
                    <a:pt x="157035" y="248919"/>
                  </a:lnTo>
                  <a:lnTo>
                    <a:pt x="181105" y="246379"/>
                  </a:lnTo>
                  <a:lnTo>
                    <a:pt x="201874" y="241299"/>
                  </a:lnTo>
                  <a:lnTo>
                    <a:pt x="210574" y="237489"/>
                  </a:lnTo>
                  <a:lnTo>
                    <a:pt x="157035" y="237489"/>
                  </a:lnTo>
                  <a:lnTo>
                    <a:pt x="135190" y="236219"/>
                  </a:lnTo>
                  <a:lnTo>
                    <a:pt x="88633" y="214629"/>
                  </a:lnTo>
                  <a:lnTo>
                    <a:pt x="73676" y="173989"/>
                  </a:lnTo>
                  <a:lnTo>
                    <a:pt x="73580" y="168909"/>
                  </a:lnTo>
                  <a:lnTo>
                    <a:pt x="73533" y="166369"/>
                  </a:lnTo>
                  <a:lnTo>
                    <a:pt x="91778" y="121919"/>
                  </a:lnTo>
                  <a:lnTo>
                    <a:pt x="124663" y="88899"/>
                  </a:lnTo>
                  <a:lnTo>
                    <a:pt x="131141" y="83819"/>
                  </a:lnTo>
                  <a:lnTo>
                    <a:pt x="136902" y="77469"/>
                  </a:lnTo>
                  <a:lnTo>
                    <a:pt x="141811" y="72389"/>
                  </a:lnTo>
                  <a:lnTo>
                    <a:pt x="145732" y="68579"/>
                  </a:lnTo>
                  <a:lnTo>
                    <a:pt x="183264" y="68579"/>
                  </a:lnTo>
                  <a:lnTo>
                    <a:pt x="182257" y="67309"/>
                  </a:lnTo>
                  <a:close/>
                </a:path>
                <a:path w="351155" h="375920">
                  <a:moveTo>
                    <a:pt x="66194" y="241299"/>
                  </a:moveTo>
                  <a:lnTo>
                    <a:pt x="26822" y="241299"/>
                  </a:lnTo>
                  <a:lnTo>
                    <a:pt x="34417" y="243839"/>
                  </a:lnTo>
                  <a:lnTo>
                    <a:pt x="41224" y="246379"/>
                  </a:lnTo>
                  <a:lnTo>
                    <a:pt x="44297" y="246379"/>
                  </a:lnTo>
                  <a:lnTo>
                    <a:pt x="46850" y="245109"/>
                  </a:lnTo>
                  <a:lnTo>
                    <a:pt x="71266" y="245109"/>
                  </a:lnTo>
                  <a:lnTo>
                    <a:pt x="66194" y="241299"/>
                  </a:lnTo>
                  <a:close/>
                </a:path>
                <a:path w="351155" h="375920">
                  <a:moveTo>
                    <a:pt x="183264" y="68579"/>
                  </a:moveTo>
                  <a:lnTo>
                    <a:pt x="168351" y="68579"/>
                  </a:lnTo>
                  <a:lnTo>
                    <a:pt x="172271" y="72389"/>
                  </a:lnTo>
                  <a:lnTo>
                    <a:pt x="177180" y="77469"/>
                  </a:lnTo>
                  <a:lnTo>
                    <a:pt x="182942" y="83819"/>
                  </a:lnTo>
                  <a:lnTo>
                    <a:pt x="189420" y="88899"/>
                  </a:lnTo>
                  <a:lnTo>
                    <a:pt x="206274" y="104139"/>
                  </a:lnTo>
                  <a:lnTo>
                    <a:pt x="222299" y="121919"/>
                  </a:lnTo>
                  <a:lnTo>
                    <a:pt x="234663" y="142239"/>
                  </a:lnTo>
                  <a:lnTo>
                    <a:pt x="240538" y="166369"/>
                  </a:lnTo>
                  <a:lnTo>
                    <a:pt x="240491" y="168909"/>
                  </a:lnTo>
                  <a:lnTo>
                    <a:pt x="240397" y="173989"/>
                  </a:lnTo>
                  <a:lnTo>
                    <a:pt x="225437" y="214629"/>
                  </a:lnTo>
                  <a:lnTo>
                    <a:pt x="178885" y="236219"/>
                  </a:lnTo>
                  <a:lnTo>
                    <a:pt x="157035" y="237489"/>
                  </a:lnTo>
                  <a:lnTo>
                    <a:pt x="210574" y="237489"/>
                  </a:lnTo>
                  <a:lnTo>
                    <a:pt x="241826" y="210819"/>
                  </a:lnTo>
                  <a:lnTo>
                    <a:pt x="251039" y="173989"/>
                  </a:lnTo>
                  <a:lnTo>
                    <a:pt x="251150" y="168909"/>
                  </a:lnTo>
                  <a:lnTo>
                    <a:pt x="231130" y="115569"/>
                  </a:lnTo>
                  <a:lnTo>
                    <a:pt x="186283" y="72389"/>
                  </a:lnTo>
                  <a:lnTo>
                    <a:pt x="183264" y="68579"/>
                  </a:lnTo>
                  <a:close/>
                </a:path>
                <a:path w="351155" h="375920">
                  <a:moveTo>
                    <a:pt x="48209" y="233679"/>
                  </a:moveTo>
                  <a:lnTo>
                    <a:pt x="44996" y="233679"/>
                  </a:lnTo>
                  <a:lnTo>
                    <a:pt x="43484" y="234949"/>
                  </a:lnTo>
                  <a:lnTo>
                    <a:pt x="56640" y="234949"/>
                  </a:lnTo>
                  <a:lnTo>
                    <a:pt x="48209" y="233679"/>
                  </a:lnTo>
                  <a:close/>
                </a:path>
                <a:path w="351155" h="375920">
                  <a:moveTo>
                    <a:pt x="131178" y="180339"/>
                  </a:moveTo>
                  <a:lnTo>
                    <a:pt x="123685" y="180339"/>
                  </a:lnTo>
                  <a:lnTo>
                    <a:pt x="129640" y="191769"/>
                  </a:lnTo>
                  <a:lnTo>
                    <a:pt x="138285" y="199389"/>
                  </a:lnTo>
                  <a:lnTo>
                    <a:pt x="148933" y="204469"/>
                  </a:lnTo>
                  <a:lnTo>
                    <a:pt x="160896" y="207009"/>
                  </a:lnTo>
                  <a:lnTo>
                    <a:pt x="170597" y="205739"/>
                  </a:lnTo>
                  <a:lnTo>
                    <a:pt x="179581" y="201929"/>
                  </a:lnTo>
                  <a:lnTo>
                    <a:pt x="183527" y="199389"/>
                  </a:lnTo>
                  <a:lnTo>
                    <a:pt x="160896" y="199389"/>
                  </a:lnTo>
                  <a:lnTo>
                    <a:pt x="151614" y="198119"/>
                  </a:lnTo>
                  <a:lnTo>
                    <a:pt x="143270" y="194309"/>
                  </a:lnTo>
                  <a:lnTo>
                    <a:pt x="136309" y="189229"/>
                  </a:lnTo>
                  <a:lnTo>
                    <a:pt x="131178" y="180339"/>
                  </a:lnTo>
                  <a:close/>
                </a:path>
                <a:path w="351155" h="375920">
                  <a:moveTo>
                    <a:pt x="192392" y="184149"/>
                  </a:moveTo>
                  <a:lnTo>
                    <a:pt x="188798" y="184149"/>
                  </a:lnTo>
                  <a:lnTo>
                    <a:pt x="188163" y="185419"/>
                  </a:lnTo>
                  <a:lnTo>
                    <a:pt x="182852" y="191769"/>
                  </a:lnTo>
                  <a:lnTo>
                    <a:pt x="176329" y="195579"/>
                  </a:lnTo>
                  <a:lnTo>
                    <a:pt x="168907" y="199389"/>
                  </a:lnTo>
                  <a:lnTo>
                    <a:pt x="183527" y="199389"/>
                  </a:lnTo>
                  <a:lnTo>
                    <a:pt x="187474" y="196849"/>
                  </a:lnTo>
                  <a:lnTo>
                    <a:pt x="193903" y="189229"/>
                  </a:lnTo>
                  <a:lnTo>
                    <a:pt x="194411" y="187959"/>
                  </a:lnTo>
                  <a:lnTo>
                    <a:pt x="194602" y="187959"/>
                  </a:lnTo>
                  <a:lnTo>
                    <a:pt x="194259" y="185419"/>
                  </a:lnTo>
                  <a:lnTo>
                    <a:pt x="193738" y="185419"/>
                  </a:lnTo>
                  <a:lnTo>
                    <a:pt x="192392" y="184149"/>
                  </a:lnTo>
                  <a:close/>
                </a:path>
                <a:path w="351155" h="375920">
                  <a:moveTo>
                    <a:pt x="159702" y="173989"/>
                  </a:moveTo>
                  <a:lnTo>
                    <a:pt x="106959" y="173989"/>
                  </a:lnTo>
                  <a:lnTo>
                    <a:pt x="105397" y="175259"/>
                  </a:lnTo>
                  <a:lnTo>
                    <a:pt x="105397" y="179069"/>
                  </a:lnTo>
                  <a:lnTo>
                    <a:pt x="106959" y="180339"/>
                  </a:lnTo>
                  <a:lnTo>
                    <a:pt x="159702" y="180339"/>
                  </a:lnTo>
                  <a:lnTo>
                    <a:pt x="161264" y="179069"/>
                  </a:lnTo>
                  <a:lnTo>
                    <a:pt x="161264" y="175259"/>
                  </a:lnTo>
                  <a:lnTo>
                    <a:pt x="159702" y="173989"/>
                  </a:lnTo>
                  <a:close/>
                </a:path>
                <a:path w="351155" h="375920">
                  <a:moveTo>
                    <a:pt x="128841" y="160019"/>
                  </a:moveTo>
                  <a:lnTo>
                    <a:pt x="121742" y="160019"/>
                  </a:lnTo>
                  <a:lnTo>
                    <a:pt x="121310" y="161289"/>
                  </a:lnTo>
                  <a:lnTo>
                    <a:pt x="121094" y="163829"/>
                  </a:lnTo>
                  <a:lnTo>
                    <a:pt x="121094" y="168909"/>
                  </a:lnTo>
                  <a:lnTo>
                    <a:pt x="121310" y="171449"/>
                  </a:lnTo>
                  <a:lnTo>
                    <a:pt x="121742" y="173989"/>
                  </a:lnTo>
                  <a:lnTo>
                    <a:pt x="128841" y="173989"/>
                  </a:lnTo>
                  <a:lnTo>
                    <a:pt x="128295" y="171449"/>
                  </a:lnTo>
                  <a:lnTo>
                    <a:pt x="128028" y="168909"/>
                  </a:lnTo>
                  <a:lnTo>
                    <a:pt x="128028" y="163829"/>
                  </a:lnTo>
                  <a:lnTo>
                    <a:pt x="128841" y="160019"/>
                  </a:lnTo>
                  <a:close/>
                </a:path>
                <a:path w="351155" h="375920">
                  <a:moveTo>
                    <a:pt x="159702" y="152399"/>
                  </a:moveTo>
                  <a:lnTo>
                    <a:pt x="106959" y="152399"/>
                  </a:lnTo>
                  <a:lnTo>
                    <a:pt x="105397" y="153669"/>
                  </a:lnTo>
                  <a:lnTo>
                    <a:pt x="105397" y="157479"/>
                  </a:lnTo>
                  <a:lnTo>
                    <a:pt x="106959" y="160019"/>
                  </a:lnTo>
                  <a:lnTo>
                    <a:pt x="159702" y="160019"/>
                  </a:lnTo>
                  <a:lnTo>
                    <a:pt x="161264" y="157479"/>
                  </a:lnTo>
                  <a:lnTo>
                    <a:pt x="161264" y="153669"/>
                  </a:lnTo>
                  <a:lnTo>
                    <a:pt x="159702" y="152399"/>
                  </a:lnTo>
                  <a:close/>
                </a:path>
                <a:path w="351155" h="375920">
                  <a:moveTo>
                    <a:pt x="170321" y="126999"/>
                  </a:moveTo>
                  <a:lnTo>
                    <a:pt x="160896" y="126999"/>
                  </a:lnTo>
                  <a:lnTo>
                    <a:pt x="148933" y="128269"/>
                  </a:lnTo>
                  <a:lnTo>
                    <a:pt x="138285" y="133349"/>
                  </a:lnTo>
                  <a:lnTo>
                    <a:pt x="129640" y="142239"/>
                  </a:lnTo>
                  <a:lnTo>
                    <a:pt x="123685" y="152399"/>
                  </a:lnTo>
                  <a:lnTo>
                    <a:pt x="131178" y="152399"/>
                  </a:lnTo>
                  <a:lnTo>
                    <a:pt x="136309" y="144779"/>
                  </a:lnTo>
                  <a:lnTo>
                    <a:pt x="143270" y="138429"/>
                  </a:lnTo>
                  <a:lnTo>
                    <a:pt x="151614" y="134619"/>
                  </a:lnTo>
                  <a:lnTo>
                    <a:pt x="160896" y="133349"/>
                  </a:lnTo>
                  <a:lnTo>
                    <a:pt x="183003" y="133349"/>
                  </a:lnTo>
                  <a:lnTo>
                    <a:pt x="179111" y="130809"/>
                  </a:lnTo>
                  <a:lnTo>
                    <a:pt x="170321" y="126999"/>
                  </a:lnTo>
                  <a:close/>
                </a:path>
                <a:path w="351155" h="375920">
                  <a:moveTo>
                    <a:pt x="183003" y="133349"/>
                  </a:moveTo>
                  <a:lnTo>
                    <a:pt x="160896" y="133349"/>
                  </a:lnTo>
                  <a:lnTo>
                    <a:pt x="168679" y="134619"/>
                  </a:lnTo>
                  <a:lnTo>
                    <a:pt x="175939" y="137159"/>
                  </a:lnTo>
                  <a:lnTo>
                    <a:pt x="182370" y="140969"/>
                  </a:lnTo>
                  <a:lnTo>
                    <a:pt x="187667" y="147319"/>
                  </a:lnTo>
                  <a:lnTo>
                    <a:pt x="188315" y="148589"/>
                  </a:lnTo>
                  <a:lnTo>
                    <a:pt x="191909" y="148589"/>
                  </a:lnTo>
                  <a:lnTo>
                    <a:pt x="193255" y="147319"/>
                  </a:lnTo>
                  <a:lnTo>
                    <a:pt x="193751" y="147319"/>
                  </a:lnTo>
                  <a:lnTo>
                    <a:pt x="194056" y="144779"/>
                  </a:lnTo>
                  <a:lnTo>
                    <a:pt x="193840" y="143509"/>
                  </a:lnTo>
                  <a:lnTo>
                    <a:pt x="193306" y="143509"/>
                  </a:lnTo>
                  <a:lnTo>
                    <a:pt x="186895" y="135889"/>
                  </a:lnTo>
                  <a:lnTo>
                    <a:pt x="183003" y="133349"/>
                  </a:lnTo>
                  <a:close/>
                </a:path>
                <a:path w="351155" h="375920">
                  <a:moveTo>
                    <a:pt x="183642" y="49529"/>
                  </a:moveTo>
                  <a:lnTo>
                    <a:pt x="130429" y="49529"/>
                  </a:lnTo>
                  <a:lnTo>
                    <a:pt x="128041" y="50799"/>
                  </a:lnTo>
                  <a:lnTo>
                    <a:pt x="128041" y="55879"/>
                  </a:lnTo>
                  <a:lnTo>
                    <a:pt x="128828" y="57149"/>
                  </a:lnTo>
                  <a:lnTo>
                    <a:pt x="130035" y="58419"/>
                  </a:lnTo>
                  <a:lnTo>
                    <a:pt x="128828" y="59689"/>
                  </a:lnTo>
                  <a:lnTo>
                    <a:pt x="128041" y="60959"/>
                  </a:lnTo>
                  <a:lnTo>
                    <a:pt x="128041" y="64769"/>
                  </a:lnTo>
                  <a:lnTo>
                    <a:pt x="129641" y="67309"/>
                  </a:lnTo>
                  <a:lnTo>
                    <a:pt x="184442" y="67309"/>
                  </a:lnTo>
                  <a:lnTo>
                    <a:pt x="186029" y="64769"/>
                  </a:lnTo>
                  <a:lnTo>
                    <a:pt x="186029" y="60959"/>
                  </a:lnTo>
                  <a:lnTo>
                    <a:pt x="185254" y="59689"/>
                  </a:lnTo>
                  <a:lnTo>
                    <a:pt x="184048" y="58419"/>
                  </a:lnTo>
                  <a:lnTo>
                    <a:pt x="185254" y="57149"/>
                  </a:lnTo>
                  <a:lnTo>
                    <a:pt x="186029" y="55879"/>
                  </a:lnTo>
                  <a:lnTo>
                    <a:pt x="186029" y="50799"/>
                  </a:lnTo>
                  <a:lnTo>
                    <a:pt x="183642" y="49529"/>
                  </a:lnTo>
                  <a:close/>
                </a:path>
                <a:path w="351155" h="375920">
                  <a:moveTo>
                    <a:pt x="192608" y="0"/>
                  </a:moveTo>
                  <a:lnTo>
                    <a:pt x="121462" y="0"/>
                  </a:lnTo>
                  <a:lnTo>
                    <a:pt x="119786" y="1269"/>
                  </a:lnTo>
                  <a:lnTo>
                    <a:pt x="117817" y="3809"/>
                  </a:lnTo>
                  <a:lnTo>
                    <a:pt x="117652" y="6349"/>
                  </a:lnTo>
                  <a:lnTo>
                    <a:pt x="136131" y="49529"/>
                  </a:lnTo>
                  <a:lnTo>
                    <a:pt x="147802" y="49529"/>
                  </a:lnTo>
                  <a:lnTo>
                    <a:pt x="131432" y="11429"/>
                  </a:lnTo>
                  <a:lnTo>
                    <a:pt x="194255" y="11429"/>
                  </a:lnTo>
                  <a:lnTo>
                    <a:pt x="196430" y="6349"/>
                  </a:lnTo>
                  <a:lnTo>
                    <a:pt x="196265" y="3809"/>
                  </a:lnTo>
                  <a:lnTo>
                    <a:pt x="194297" y="1269"/>
                  </a:lnTo>
                  <a:lnTo>
                    <a:pt x="192608" y="0"/>
                  </a:lnTo>
                  <a:close/>
                </a:path>
                <a:path w="351155" h="375920">
                  <a:moveTo>
                    <a:pt x="194255" y="11429"/>
                  </a:moveTo>
                  <a:lnTo>
                    <a:pt x="182638" y="11429"/>
                  </a:lnTo>
                  <a:lnTo>
                    <a:pt x="166281" y="49529"/>
                  </a:lnTo>
                  <a:lnTo>
                    <a:pt x="177939" y="49529"/>
                  </a:lnTo>
                  <a:lnTo>
                    <a:pt x="194255" y="11429"/>
                  </a:lnTo>
                  <a:close/>
                </a:path>
              </a:pathLst>
            </a:custGeom>
            <a:solidFill>
              <a:srgbClr val="43C2CF"/>
            </a:solidFill>
          </p:spPr>
          <p:txBody>
            <a:bodyPr wrap="square" lIns="0" tIns="0" rIns="0" bIns="0" rtlCol="0"/>
            <a:lstStyle/>
            <a:p>
              <a:endParaRPr/>
            </a:p>
          </p:txBody>
        </p:sp>
        <p:sp>
          <p:nvSpPr>
            <p:cNvPr id="21" name="object 21"/>
            <p:cNvSpPr/>
            <p:nvPr/>
          </p:nvSpPr>
          <p:spPr>
            <a:xfrm>
              <a:off x="3753496" y="3480911"/>
              <a:ext cx="527685" cy="527685"/>
            </a:xfrm>
            <a:custGeom>
              <a:avLst/>
              <a:gdLst/>
              <a:ahLst/>
              <a:cxnLst/>
              <a:rect l="l" t="t" r="r" b="b"/>
              <a:pathLst>
                <a:path w="527685" h="527685">
                  <a:moveTo>
                    <a:pt x="263651" y="527303"/>
                  </a:moveTo>
                  <a:lnTo>
                    <a:pt x="311042" y="523056"/>
                  </a:lnTo>
                  <a:lnTo>
                    <a:pt x="355646" y="510810"/>
                  </a:lnTo>
                  <a:lnTo>
                    <a:pt x="396719" y="491309"/>
                  </a:lnTo>
                  <a:lnTo>
                    <a:pt x="433517" y="465298"/>
                  </a:lnTo>
                  <a:lnTo>
                    <a:pt x="465294" y="433522"/>
                  </a:lnTo>
                  <a:lnTo>
                    <a:pt x="491306" y="396725"/>
                  </a:lnTo>
                  <a:lnTo>
                    <a:pt x="510808" y="355651"/>
                  </a:lnTo>
                  <a:lnTo>
                    <a:pt x="523056" y="311045"/>
                  </a:lnTo>
                  <a:lnTo>
                    <a:pt x="527304" y="263651"/>
                  </a:lnTo>
                  <a:lnTo>
                    <a:pt x="523056" y="216261"/>
                  </a:lnTo>
                  <a:lnTo>
                    <a:pt x="510808" y="171657"/>
                  </a:lnTo>
                  <a:lnTo>
                    <a:pt x="491306" y="130584"/>
                  </a:lnTo>
                  <a:lnTo>
                    <a:pt x="465294" y="93786"/>
                  </a:lnTo>
                  <a:lnTo>
                    <a:pt x="433517" y="62009"/>
                  </a:lnTo>
                  <a:lnTo>
                    <a:pt x="396719" y="35997"/>
                  </a:lnTo>
                  <a:lnTo>
                    <a:pt x="355646" y="16495"/>
                  </a:lnTo>
                  <a:lnTo>
                    <a:pt x="311042" y="4247"/>
                  </a:lnTo>
                  <a:lnTo>
                    <a:pt x="263651" y="0"/>
                  </a:lnTo>
                  <a:lnTo>
                    <a:pt x="216261" y="4247"/>
                  </a:lnTo>
                  <a:lnTo>
                    <a:pt x="171657" y="16495"/>
                  </a:lnTo>
                  <a:lnTo>
                    <a:pt x="130584" y="35997"/>
                  </a:lnTo>
                  <a:lnTo>
                    <a:pt x="93786" y="62009"/>
                  </a:lnTo>
                  <a:lnTo>
                    <a:pt x="62009" y="93786"/>
                  </a:lnTo>
                  <a:lnTo>
                    <a:pt x="35997" y="130584"/>
                  </a:lnTo>
                  <a:lnTo>
                    <a:pt x="16495" y="171657"/>
                  </a:lnTo>
                  <a:lnTo>
                    <a:pt x="4247" y="216261"/>
                  </a:lnTo>
                  <a:lnTo>
                    <a:pt x="0" y="263651"/>
                  </a:lnTo>
                  <a:lnTo>
                    <a:pt x="4247" y="311045"/>
                  </a:lnTo>
                  <a:lnTo>
                    <a:pt x="16495" y="355651"/>
                  </a:lnTo>
                  <a:lnTo>
                    <a:pt x="35997" y="396725"/>
                  </a:lnTo>
                  <a:lnTo>
                    <a:pt x="62009" y="433522"/>
                  </a:lnTo>
                  <a:lnTo>
                    <a:pt x="93786" y="465298"/>
                  </a:lnTo>
                  <a:lnTo>
                    <a:pt x="130584" y="491309"/>
                  </a:lnTo>
                  <a:lnTo>
                    <a:pt x="171657" y="510810"/>
                  </a:lnTo>
                  <a:lnTo>
                    <a:pt x="216261" y="523056"/>
                  </a:lnTo>
                  <a:lnTo>
                    <a:pt x="263651" y="527303"/>
                  </a:lnTo>
                  <a:close/>
                </a:path>
              </a:pathLst>
            </a:custGeom>
            <a:ln w="12700">
              <a:solidFill>
                <a:srgbClr val="43C2CF"/>
              </a:solidFill>
            </a:ln>
          </p:spPr>
          <p:txBody>
            <a:bodyPr wrap="square" lIns="0" tIns="0" rIns="0" bIns="0" rtlCol="0"/>
            <a:lstStyle/>
            <a:p>
              <a:endParaRPr/>
            </a:p>
          </p:txBody>
        </p:sp>
        <p:pic>
          <p:nvPicPr>
            <p:cNvPr id="22" name="object 22"/>
            <p:cNvPicPr/>
            <p:nvPr/>
          </p:nvPicPr>
          <p:blipFill>
            <a:blip r:embed="rId2" cstate="print"/>
            <a:stretch>
              <a:fillRect/>
            </a:stretch>
          </p:blipFill>
          <p:spPr>
            <a:xfrm>
              <a:off x="3914825" y="3606495"/>
              <a:ext cx="204647" cy="276860"/>
            </a:xfrm>
            <a:prstGeom prst="rect">
              <a:avLst/>
            </a:prstGeom>
          </p:spPr>
        </p:pic>
        <p:sp>
          <p:nvSpPr>
            <p:cNvPr id="23" name="object 23"/>
            <p:cNvSpPr/>
            <p:nvPr/>
          </p:nvSpPr>
          <p:spPr>
            <a:xfrm>
              <a:off x="3887013" y="3578262"/>
              <a:ext cx="260350" cy="332740"/>
            </a:xfrm>
            <a:custGeom>
              <a:avLst/>
              <a:gdLst/>
              <a:ahLst/>
              <a:cxnLst/>
              <a:rect l="l" t="t" r="r" b="b"/>
              <a:pathLst>
                <a:path w="260350" h="332739">
                  <a:moveTo>
                    <a:pt x="87731" y="244881"/>
                  </a:moveTo>
                  <a:lnTo>
                    <a:pt x="77914" y="244881"/>
                  </a:lnTo>
                  <a:lnTo>
                    <a:pt x="77914" y="254711"/>
                  </a:lnTo>
                  <a:lnTo>
                    <a:pt x="77914" y="294982"/>
                  </a:lnTo>
                  <a:lnTo>
                    <a:pt x="37642" y="294982"/>
                  </a:lnTo>
                  <a:lnTo>
                    <a:pt x="37642" y="254711"/>
                  </a:lnTo>
                  <a:lnTo>
                    <a:pt x="77914" y="254711"/>
                  </a:lnTo>
                  <a:lnTo>
                    <a:pt x="77914" y="244881"/>
                  </a:lnTo>
                  <a:lnTo>
                    <a:pt x="27800" y="244881"/>
                  </a:lnTo>
                  <a:lnTo>
                    <a:pt x="27800" y="304812"/>
                  </a:lnTo>
                  <a:lnTo>
                    <a:pt x="87731" y="304812"/>
                  </a:lnTo>
                  <a:lnTo>
                    <a:pt x="87731" y="294982"/>
                  </a:lnTo>
                  <a:lnTo>
                    <a:pt x="87731" y="254711"/>
                  </a:lnTo>
                  <a:lnTo>
                    <a:pt x="87731" y="244881"/>
                  </a:lnTo>
                  <a:close/>
                </a:path>
                <a:path w="260350" h="332739">
                  <a:moveTo>
                    <a:pt x="87731" y="100164"/>
                  </a:moveTo>
                  <a:lnTo>
                    <a:pt x="77914" y="100164"/>
                  </a:lnTo>
                  <a:lnTo>
                    <a:pt x="77914" y="109994"/>
                  </a:lnTo>
                  <a:lnTo>
                    <a:pt x="77914" y="150266"/>
                  </a:lnTo>
                  <a:lnTo>
                    <a:pt x="37642" y="150266"/>
                  </a:lnTo>
                  <a:lnTo>
                    <a:pt x="37642" y="109994"/>
                  </a:lnTo>
                  <a:lnTo>
                    <a:pt x="77914" y="109994"/>
                  </a:lnTo>
                  <a:lnTo>
                    <a:pt x="77914" y="100164"/>
                  </a:lnTo>
                  <a:lnTo>
                    <a:pt x="27800" y="100164"/>
                  </a:lnTo>
                  <a:lnTo>
                    <a:pt x="27800" y="160083"/>
                  </a:lnTo>
                  <a:lnTo>
                    <a:pt x="87731" y="160083"/>
                  </a:lnTo>
                  <a:lnTo>
                    <a:pt x="87731" y="150266"/>
                  </a:lnTo>
                  <a:lnTo>
                    <a:pt x="87731" y="109994"/>
                  </a:lnTo>
                  <a:lnTo>
                    <a:pt x="87731" y="100164"/>
                  </a:lnTo>
                  <a:close/>
                </a:path>
                <a:path w="260350" h="332739">
                  <a:moveTo>
                    <a:pt x="260273" y="6972"/>
                  </a:moveTo>
                  <a:lnTo>
                    <a:pt x="253301" y="0"/>
                  </a:lnTo>
                  <a:lnTo>
                    <a:pt x="250456" y="0"/>
                  </a:lnTo>
                  <a:lnTo>
                    <a:pt x="250456" y="12382"/>
                  </a:lnTo>
                  <a:lnTo>
                    <a:pt x="250456" y="320243"/>
                  </a:lnTo>
                  <a:lnTo>
                    <a:pt x="247891" y="322808"/>
                  </a:lnTo>
                  <a:lnTo>
                    <a:pt x="12382" y="322808"/>
                  </a:lnTo>
                  <a:lnTo>
                    <a:pt x="9817" y="320243"/>
                  </a:lnTo>
                  <a:lnTo>
                    <a:pt x="9817" y="12382"/>
                  </a:lnTo>
                  <a:lnTo>
                    <a:pt x="12382" y="9804"/>
                  </a:lnTo>
                  <a:lnTo>
                    <a:pt x="247891" y="9804"/>
                  </a:lnTo>
                  <a:lnTo>
                    <a:pt x="250456" y="12382"/>
                  </a:lnTo>
                  <a:lnTo>
                    <a:pt x="250456" y="0"/>
                  </a:lnTo>
                  <a:lnTo>
                    <a:pt x="6972" y="0"/>
                  </a:lnTo>
                  <a:lnTo>
                    <a:pt x="0" y="6972"/>
                  </a:lnTo>
                  <a:lnTo>
                    <a:pt x="0" y="325653"/>
                  </a:lnTo>
                  <a:lnTo>
                    <a:pt x="6972" y="332625"/>
                  </a:lnTo>
                  <a:lnTo>
                    <a:pt x="253301" y="332625"/>
                  </a:lnTo>
                  <a:lnTo>
                    <a:pt x="260273" y="325653"/>
                  </a:lnTo>
                  <a:lnTo>
                    <a:pt x="260273" y="322808"/>
                  </a:lnTo>
                  <a:lnTo>
                    <a:pt x="260273" y="9804"/>
                  </a:lnTo>
                  <a:lnTo>
                    <a:pt x="260273" y="6972"/>
                  </a:lnTo>
                  <a:close/>
                </a:path>
              </a:pathLst>
            </a:custGeom>
            <a:solidFill>
              <a:srgbClr val="43C2CF"/>
            </a:solidFill>
          </p:spPr>
          <p:txBody>
            <a:bodyPr wrap="square" lIns="0" tIns="0" rIns="0" bIns="0" rtlCol="0"/>
            <a:lstStyle/>
            <a:p>
              <a:endParaRPr/>
            </a:p>
          </p:txBody>
        </p:sp>
      </p:grpSp>
      <p:sp>
        <p:nvSpPr>
          <p:cNvPr id="24" name="object 24"/>
          <p:cNvSpPr txBox="1">
            <a:spLocks noGrp="1"/>
          </p:cNvSpPr>
          <p:nvPr>
            <p:ph type="title"/>
          </p:nvPr>
        </p:nvSpPr>
        <p:spPr>
          <a:xfrm>
            <a:off x="390328" y="510952"/>
            <a:ext cx="1736922" cy="679673"/>
          </a:xfrm>
          <a:prstGeom prst="rect">
            <a:avLst/>
          </a:prstGeom>
        </p:spPr>
        <p:txBody>
          <a:bodyPr vert="horz" wrap="square" lIns="0" tIns="12700" rIns="0" bIns="0" rtlCol="0">
            <a:spAutoFit/>
          </a:bodyPr>
          <a:lstStyle/>
          <a:p>
            <a:pPr marL="12700">
              <a:lnSpc>
                <a:spcPts val="2580"/>
              </a:lnSpc>
              <a:spcBef>
                <a:spcPts val="100"/>
              </a:spcBef>
            </a:pPr>
            <a:r>
              <a:rPr lang="es" sz="2300" spc="-10" dirty="0">
                <a:solidFill>
                  <a:srgbClr val="43C2CF"/>
                </a:solidFill>
              </a:rPr>
              <a:t>DETALLES </a:t>
            </a:r>
            <a:r>
              <a:rPr lang="es" sz="2300" spc="-155" dirty="0">
                <a:solidFill>
                  <a:srgbClr val="43C2CF"/>
                </a:solidFill>
              </a:rPr>
              <a:t>DE LA OFERTA</a:t>
            </a:r>
            <a:endParaRPr sz="2300" dirty="0"/>
          </a:p>
        </p:txBody>
      </p:sp>
      <p:sp>
        <p:nvSpPr>
          <p:cNvPr id="25" name="object 25"/>
          <p:cNvSpPr txBox="1"/>
          <p:nvPr/>
        </p:nvSpPr>
        <p:spPr>
          <a:xfrm>
            <a:off x="503421" y="4134863"/>
            <a:ext cx="1242695" cy="637162"/>
          </a:xfrm>
          <a:prstGeom prst="rect">
            <a:avLst/>
          </a:prstGeom>
        </p:spPr>
        <p:txBody>
          <a:bodyPr vert="horz" wrap="square" lIns="0" tIns="7620" rIns="0" bIns="0" rtlCol="0">
            <a:spAutoFit/>
          </a:bodyPr>
          <a:lstStyle/>
          <a:p>
            <a:pPr marL="12700" marR="5080" indent="9525" algn="ctr">
              <a:lnSpc>
                <a:spcPct val="104200"/>
              </a:lnSpc>
              <a:spcBef>
                <a:spcPts val="60"/>
              </a:spcBef>
            </a:pPr>
            <a:r>
              <a:rPr lang="es" sz="800" b="1" spc="-20" dirty="0">
                <a:solidFill>
                  <a:srgbClr val="FFFFFF"/>
                </a:solidFill>
                <a:latin typeface="Tahoma"/>
                <a:cs typeface="Tahoma"/>
              </a:rPr>
              <a:t>SU INVERSIÓN PERMANECE VINCULADA AL PRECIO DE LAS ACCIONES DE EVOLUTION ELIS, </a:t>
            </a:r>
            <a:r>
              <a:rPr lang="es" sz="800" spc="-20" dirty="0">
                <a:solidFill>
                  <a:srgbClr val="FFFFFF"/>
                </a:solidFill>
                <a:latin typeface="Tahoma"/>
                <a:cs typeface="Tahoma"/>
              </a:rPr>
              <a:t>tanto al alza como a la baja</a:t>
            </a:r>
            <a:endParaRPr sz="800" dirty="0">
              <a:latin typeface="Verdana"/>
              <a:cs typeface="Verdana"/>
            </a:endParaRPr>
          </a:p>
        </p:txBody>
      </p:sp>
      <p:sp>
        <p:nvSpPr>
          <p:cNvPr id="26" name="object 26"/>
          <p:cNvSpPr txBox="1"/>
          <p:nvPr/>
        </p:nvSpPr>
        <p:spPr>
          <a:xfrm>
            <a:off x="1865453" y="4106759"/>
            <a:ext cx="1549814" cy="1021562"/>
          </a:xfrm>
          <a:prstGeom prst="rect">
            <a:avLst/>
          </a:prstGeom>
        </p:spPr>
        <p:txBody>
          <a:bodyPr vert="horz" wrap="square" lIns="0" tIns="12700" rIns="0" bIns="0" rtlCol="0">
            <a:spAutoFit/>
          </a:bodyPr>
          <a:lstStyle/>
          <a:p>
            <a:pPr algn="ctr">
              <a:lnSpc>
                <a:spcPct val="100000"/>
              </a:lnSpc>
              <a:spcBef>
                <a:spcPts val="100"/>
              </a:spcBef>
            </a:pPr>
            <a:r>
              <a:rPr sz="800" b="1" spc="-40" dirty="0">
                <a:solidFill>
                  <a:srgbClr val="FFFFFF"/>
                </a:solidFill>
                <a:latin typeface="Tahoma"/>
                <a:cs typeface="Tahoma"/>
              </a:rPr>
              <a:t>DIVIDENDOS</a:t>
            </a:r>
            <a:r>
              <a:rPr sz="800" b="1" dirty="0">
                <a:solidFill>
                  <a:srgbClr val="FFFFFF"/>
                </a:solidFill>
                <a:latin typeface="Tahoma"/>
                <a:cs typeface="Tahoma"/>
              </a:rPr>
              <a:t> </a:t>
            </a:r>
            <a:r>
              <a:rPr sz="800" b="1" spc="-50" dirty="0">
                <a:solidFill>
                  <a:srgbClr val="FFFFFF"/>
                </a:solidFill>
                <a:latin typeface="Tahoma"/>
                <a:cs typeface="Tahoma"/>
              </a:rPr>
              <a:t>:</a:t>
            </a:r>
            <a:endParaRPr sz="800" dirty="0">
              <a:latin typeface="Tahoma"/>
              <a:cs typeface="Tahoma"/>
            </a:endParaRPr>
          </a:p>
          <a:p>
            <a:pPr marL="12700" marR="5080" indent="-635" algn="ctr">
              <a:lnSpc>
                <a:spcPct val="104200"/>
              </a:lnSpc>
            </a:pPr>
            <a:r>
              <a:rPr lang="es" sz="800" spc="-35" dirty="0">
                <a:solidFill>
                  <a:srgbClr val="FFFFFF"/>
                </a:solidFill>
                <a:latin typeface="Verdana"/>
                <a:cs typeface="Verdana"/>
              </a:rPr>
              <a:t>Potencialmente recibirá dividendos sobre las acciones que posee. Estos dividendos se reinvertirán en participaciones del fondo de inversión para empleados, lo que incrementará su inversión.</a:t>
            </a:r>
            <a:endParaRPr sz="800" dirty="0">
              <a:latin typeface="Verdana"/>
              <a:cs typeface="Verdana"/>
            </a:endParaRPr>
          </a:p>
        </p:txBody>
      </p:sp>
      <p:sp>
        <p:nvSpPr>
          <p:cNvPr id="27" name="object 27"/>
          <p:cNvSpPr txBox="1"/>
          <p:nvPr/>
        </p:nvSpPr>
        <p:spPr>
          <a:xfrm>
            <a:off x="3415534" y="4162425"/>
            <a:ext cx="1204595" cy="637226"/>
          </a:xfrm>
          <a:prstGeom prst="rect">
            <a:avLst/>
          </a:prstGeom>
        </p:spPr>
        <p:txBody>
          <a:bodyPr vert="horz" wrap="square" lIns="0" tIns="7620" rIns="0" bIns="0" rtlCol="0">
            <a:spAutoFit/>
          </a:bodyPr>
          <a:lstStyle/>
          <a:p>
            <a:pPr marL="81915" marR="72390" algn="ctr">
              <a:lnSpc>
                <a:spcPct val="104200"/>
              </a:lnSpc>
              <a:spcBef>
                <a:spcPts val="60"/>
              </a:spcBef>
            </a:pPr>
            <a:r>
              <a:rPr lang="es-MX" sz="800" spc="-45" dirty="0">
                <a:solidFill>
                  <a:srgbClr val="FFFFFF"/>
                </a:solidFill>
                <a:latin typeface="Verdana"/>
                <a:cs typeface="Verdana"/>
              </a:rPr>
              <a:t>Las</a:t>
            </a:r>
            <a:r>
              <a:rPr lang="es" sz="800" spc="-45" dirty="0">
                <a:solidFill>
                  <a:srgbClr val="FFFFFF"/>
                </a:solidFill>
                <a:latin typeface="Verdana"/>
                <a:cs typeface="Verdana"/>
              </a:rPr>
              <a:t> tarifas de mantenimiento de la cuenta de  fondos, están cubiertas por Elis</a:t>
            </a:r>
            <a:endParaRPr sz="800" dirty="0">
              <a:latin typeface="Verdana"/>
              <a:cs typeface="Verdana"/>
            </a:endParaRPr>
          </a:p>
        </p:txBody>
      </p:sp>
      <p:sp>
        <p:nvSpPr>
          <p:cNvPr id="28" name="object 28"/>
          <p:cNvSpPr txBox="1"/>
          <p:nvPr/>
        </p:nvSpPr>
        <p:spPr>
          <a:xfrm>
            <a:off x="508266" y="2348901"/>
            <a:ext cx="1233805" cy="650050"/>
          </a:xfrm>
          <a:prstGeom prst="rect">
            <a:avLst/>
          </a:prstGeom>
        </p:spPr>
        <p:txBody>
          <a:bodyPr vert="horz" wrap="square" lIns="0" tIns="7620" rIns="0" bIns="0" rtlCol="0">
            <a:spAutoFit/>
          </a:bodyPr>
          <a:lstStyle/>
          <a:p>
            <a:pPr marL="38100" marR="30480" indent="137160" algn="ctr">
              <a:lnSpc>
                <a:spcPct val="104200"/>
              </a:lnSpc>
              <a:spcBef>
                <a:spcPts val="60"/>
              </a:spcBef>
            </a:pPr>
            <a:r>
              <a:rPr lang="es" sz="800" spc="-35" dirty="0">
                <a:solidFill>
                  <a:srgbClr val="FFFFFF"/>
                </a:solidFill>
                <a:latin typeface="Verdana"/>
                <a:cs typeface="Verdana"/>
              </a:rPr>
              <a:t>Se beneficiará de un </a:t>
            </a:r>
            <a:r>
              <a:rPr lang="es" sz="800" b="1" spc="-35" dirty="0">
                <a:solidFill>
                  <a:srgbClr val="FFFFFF"/>
                </a:solidFill>
                <a:latin typeface="Verdana"/>
                <a:cs typeface="Verdana"/>
              </a:rPr>
              <a:t>DESCUENTO del 30% </a:t>
            </a:r>
            <a:r>
              <a:rPr lang="es" sz="800" spc="-35" dirty="0">
                <a:solidFill>
                  <a:srgbClr val="FFFFFF"/>
                </a:solidFill>
                <a:latin typeface="Verdana"/>
                <a:cs typeface="Verdana"/>
              </a:rPr>
              <a:t>aplicado sobre el precio de referencia de la acción de Elis </a:t>
            </a:r>
            <a:r>
              <a:rPr sz="675" spc="-15" baseline="30864" dirty="0">
                <a:solidFill>
                  <a:srgbClr val="FFFFFF"/>
                </a:solidFill>
                <a:latin typeface="Verdana"/>
                <a:cs typeface="Verdana"/>
              </a:rPr>
              <a:t>(1)</a:t>
            </a:r>
            <a:endParaRPr sz="800" dirty="0">
              <a:latin typeface="Verdana"/>
              <a:cs typeface="Verdana"/>
            </a:endParaRPr>
          </a:p>
        </p:txBody>
      </p:sp>
      <p:sp>
        <p:nvSpPr>
          <p:cNvPr id="29" name="object 29"/>
          <p:cNvSpPr txBox="1"/>
          <p:nvPr/>
        </p:nvSpPr>
        <p:spPr>
          <a:xfrm>
            <a:off x="901310" y="1892456"/>
            <a:ext cx="446405" cy="214161"/>
          </a:xfrm>
          <a:prstGeom prst="rect">
            <a:avLst/>
          </a:prstGeom>
        </p:spPr>
        <p:txBody>
          <a:bodyPr vert="horz" wrap="square" lIns="0" tIns="13970" rIns="0" bIns="0" rtlCol="0">
            <a:spAutoFit/>
          </a:bodyPr>
          <a:lstStyle/>
          <a:p>
            <a:pPr marL="12700">
              <a:lnSpc>
                <a:spcPct val="100000"/>
              </a:lnSpc>
              <a:spcBef>
                <a:spcPts val="110"/>
              </a:spcBef>
            </a:pPr>
            <a:r>
              <a:rPr sz="1300" b="1" spc="-204" dirty="0">
                <a:solidFill>
                  <a:srgbClr val="43C2CF"/>
                </a:solidFill>
                <a:latin typeface="Tahoma"/>
                <a:cs typeface="Tahoma"/>
              </a:rPr>
              <a:t>- </a:t>
            </a:r>
            <a:r>
              <a:rPr sz="1300" b="1" spc="-50" dirty="0">
                <a:solidFill>
                  <a:srgbClr val="43C2CF"/>
                </a:solidFill>
                <a:latin typeface="Tahoma"/>
                <a:cs typeface="Tahoma"/>
              </a:rPr>
              <a:t>30</a:t>
            </a:r>
            <a:r>
              <a:rPr sz="1300" b="1" spc="-280" dirty="0">
                <a:solidFill>
                  <a:srgbClr val="43C2CF"/>
                </a:solidFill>
                <a:latin typeface="Tahoma"/>
                <a:cs typeface="Tahoma"/>
              </a:rPr>
              <a:t> </a:t>
            </a:r>
            <a:r>
              <a:rPr sz="1300" b="1" spc="-505" dirty="0">
                <a:solidFill>
                  <a:srgbClr val="43C2CF"/>
                </a:solidFill>
                <a:latin typeface="Tahoma"/>
                <a:cs typeface="Tahoma"/>
              </a:rPr>
              <a:t>%</a:t>
            </a:r>
            <a:endParaRPr sz="1300" dirty="0">
              <a:latin typeface="Tahoma"/>
              <a:cs typeface="Tahoma"/>
            </a:endParaRPr>
          </a:p>
        </p:txBody>
      </p:sp>
      <p:sp>
        <p:nvSpPr>
          <p:cNvPr id="31" name="object 31"/>
          <p:cNvSpPr/>
          <p:nvPr/>
        </p:nvSpPr>
        <p:spPr>
          <a:xfrm>
            <a:off x="860554" y="1750313"/>
            <a:ext cx="527685" cy="527685"/>
          </a:xfrm>
          <a:custGeom>
            <a:avLst/>
            <a:gdLst/>
            <a:ahLst/>
            <a:cxnLst/>
            <a:rect l="l" t="t" r="r" b="b"/>
            <a:pathLst>
              <a:path w="527685" h="527685">
                <a:moveTo>
                  <a:pt x="263652" y="527303"/>
                </a:moveTo>
                <a:lnTo>
                  <a:pt x="311042" y="523056"/>
                </a:lnTo>
                <a:lnTo>
                  <a:pt x="355646" y="510810"/>
                </a:lnTo>
                <a:lnTo>
                  <a:pt x="396719" y="491309"/>
                </a:lnTo>
                <a:lnTo>
                  <a:pt x="433517" y="465298"/>
                </a:lnTo>
                <a:lnTo>
                  <a:pt x="465294" y="433522"/>
                </a:lnTo>
                <a:lnTo>
                  <a:pt x="491306" y="396725"/>
                </a:lnTo>
                <a:lnTo>
                  <a:pt x="510808" y="355651"/>
                </a:lnTo>
                <a:lnTo>
                  <a:pt x="523056" y="311045"/>
                </a:lnTo>
                <a:lnTo>
                  <a:pt x="527304" y="263651"/>
                </a:lnTo>
                <a:lnTo>
                  <a:pt x="523056" y="216261"/>
                </a:lnTo>
                <a:lnTo>
                  <a:pt x="510808" y="171657"/>
                </a:lnTo>
                <a:lnTo>
                  <a:pt x="491306" y="130584"/>
                </a:lnTo>
                <a:lnTo>
                  <a:pt x="465294" y="93786"/>
                </a:lnTo>
                <a:lnTo>
                  <a:pt x="433517" y="62009"/>
                </a:lnTo>
                <a:lnTo>
                  <a:pt x="396719" y="35997"/>
                </a:lnTo>
                <a:lnTo>
                  <a:pt x="355646" y="16495"/>
                </a:lnTo>
                <a:lnTo>
                  <a:pt x="311042" y="4247"/>
                </a:lnTo>
                <a:lnTo>
                  <a:pt x="263652" y="0"/>
                </a:lnTo>
                <a:lnTo>
                  <a:pt x="216261" y="4247"/>
                </a:lnTo>
                <a:lnTo>
                  <a:pt x="171657" y="16495"/>
                </a:lnTo>
                <a:lnTo>
                  <a:pt x="130584" y="35997"/>
                </a:lnTo>
                <a:lnTo>
                  <a:pt x="93786" y="62009"/>
                </a:lnTo>
                <a:lnTo>
                  <a:pt x="62009" y="93786"/>
                </a:lnTo>
                <a:lnTo>
                  <a:pt x="35997" y="130584"/>
                </a:lnTo>
                <a:lnTo>
                  <a:pt x="16495" y="171657"/>
                </a:lnTo>
                <a:lnTo>
                  <a:pt x="4247" y="216261"/>
                </a:lnTo>
                <a:lnTo>
                  <a:pt x="0" y="263651"/>
                </a:lnTo>
                <a:lnTo>
                  <a:pt x="4247" y="311045"/>
                </a:lnTo>
                <a:lnTo>
                  <a:pt x="16495" y="355651"/>
                </a:lnTo>
                <a:lnTo>
                  <a:pt x="35997" y="396725"/>
                </a:lnTo>
                <a:lnTo>
                  <a:pt x="62009" y="433522"/>
                </a:lnTo>
                <a:lnTo>
                  <a:pt x="93786" y="465298"/>
                </a:lnTo>
                <a:lnTo>
                  <a:pt x="130584" y="491309"/>
                </a:lnTo>
                <a:lnTo>
                  <a:pt x="171657" y="510810"/>
                </a:lnTo>
                <a:lnTo>
                  <a:pt x="216261" y="523056"/>
                </a:lnTo>
                <a:lnTo>
                  <a:pt x="263652" y="527303"/>
                </a:lnTo>
                <a:close/>
              </a:path>
            </a:pathLst>
          </a:custGeom>
          <a:ln w="12700">
            <a:solidFill>
              <a:srgbClr val="43C2CF"/>
            </a:solidFill>
          </a:ln>
        </p:spPr>
        <p:txBody>
          <a:bodyPr wrap="square" lIns="0" tIns="0" rIns="0" bIns="0" rtlCol="0"/>
          <a:lstStyle/>
          <a:p>
            <a:endParaRPr/>
          </a:p>
        </p:txBody>
      </p:sp>
      <p:sp>
        <p:nvSpPr>
          <p:cNvPr id="32" name="object 32"/>
          <p:cNvSpPr/>
          <p:nvPr/>
        </p:nvSpPr>
        <p:spPr>
          <a:xfrm>
            <a:off x="2266134" y="1750313"/>
            <a:ext cx="527685" cy="527685"/>
          </a:xfrm>
          <a:custGeom>
            <a:avLst/>
            <a:gdLst/>
            <a:ahLst/>
            <a:cxnLst/>
            <a:rect l="l" t="t" r="r" b="b"/>
            <a:pathLst>
              <a:path w="527685" h="527685">
                <a:moveTo>
                  <a:pt x="263651" y="527303"/>
                </a:moveTo>
                <a:lnTo>
                  <a:pt x="311042" y="523056"/>
                </a:lnTo>
                <a:lnTo>
                  <a:pt x="355646" y="510810"/>
                </a:lnTo>
                <a:lnTo>
                  <a:pt x="396719" y="491309"/>
                </a:lnTo>
                <a:lnTo>
                  <a:pt x="433517" y="465298"/>
                </a:lnTo>
                <a:lnTo>
                  <a:pt x="465294" y="433522"/>
                </a:lnTo>
                <a:lnTo>
                  <a:pt x="491306" y="396725"/>
                </a:lnTo>
                <a:lnTo>
                  <a:pt x="510808" y="355651"/>
                </a:lnTo>
                <a:lnTo>
                  <a:pt x="523056" y="311045"/>
                </a:lnTo>
                <a:lnTo>
                  <a:pt x="527304" y="263651"/>
                </a:lnTo>
                <a:lnTo>
                  <a:pt x="523056" y="216261"/>
                </a:lnTo>
                <a:lnTo>
                  <a:pt x="510808" y="171657"/>
                </a:lnTo>
                <a:lnTo>
                  <a:pt x="491306" y="130584"/>
                </a:lnTo>
                <a:lnTo>
                  <a:pt x="465294" y="93786"/>
                </a:lnTo>
                <a:lnTo>
                  <a:pt x="433517" y="62009"/>
                </a:lnTo>
                <a:lnTo>
                  <a:pt x="396719" y="35997"/>
                </a:lnTo>
                <a:lnTo>
                  <a:pt x="355646" y="16495"/>
                </a:lnTo>
                <a:lnTo>
                  <a:pt x="311042" y="4247"/>
                </a:lnTo>
                <a:lnTo>
                  <a:pt x="263651" y="0"/>
                </a:lnTo>
                <a:lnTo>
                  <a:pt x="216261" y="4247"/>
                </a:lnTo>
                <a:lnTo>
                  <a:pt x="171657" y="16495"/>
                </a:lnTo>
                <a:lnTo>
                  <a:pt x="130584" y="35997"/>
                </a:lnTo>
                <a:lnTo>
                  <a:pt x="93786" y="62009"/>
                </a:lnTo>
                <a:lnTo>
                  <a:pt x="62009" y="93786"/>
                </a:lnTo>
                <a:lnTo>
                  <a:pt x="35997" y="130584"/>
                </a:lnTo>
                <a:lnTo>
                  <a:pt x="16495" y="171657"/>
                </a:lnTo>
                <a:lnTo>
                  <a:pt x="4247" y="216261"/>
                </a:lnTo>
                <a:lnTo>
                  <a:pt x="0" y="263651"/>
                </a:lnTo>
                <a:lnTo>
                  <a:pt x="4247" y="311045"/>
                </a:lnTo>
                <a:lnTo>
                  <a:pt x="16495" y="355651"/>
                </a:lnTo>
                <a:lnTo>
                  <a:pt x="35997" y="396725"/>
                </a:lnTo>
                <a:lnTo>
                  <a:pt x="62009" y="433522"/>
                </a:lnTo>
                <a:lnTo>
                  <a:pt x="93786" y="465298"/>
                </a:lnTo>
                <a:lnTo>
                  <a:pt x="130584" y="491309"/>
                </a:lnTo>
                <a:lnTo>
                  <a:pt x="171657" y="510810"/>
                </a:lnTo>
                <a:lnTo>
                  <a:pt x="216261" y="523056"/>
                </a:lnTo>
                <a:lnTo>
                  <a:pt x="263651" y="527303"/>
                </a:lnTo>
                <a:close/>
              </a:path>
            </a:pathLst>
          </a:custGeom>
          <a:ln w="12700">
            <a:solidFill>
              <a:srgbClr val="43C2CF"/>
            </a:solidFill>
          </a:ln>
        </p:spPr>
        <p:txBody>
          <a:bodyPr wrap="square" lIns="0" tIns="0" rIns="0" bIns="0" rtlCol="0"/>
          <a:lstStyle/>
          <a:p>
            <a:endParaRPr/>
          </a:p>
        </p:txBody>
      </p:sp>
      <p:sp>
        <p:nvSpPr>
          <p:cNvPr id="33" name="object 33"/>
          <p:cNvSpPr/>
          <p:nvPr/>
        </p:nvSpPr>
        <p:spPr>
          <a:xfrm>
            <a:off x="2370755" y="1823783"/>
            <a:ext cx="318135" cy="342265"/>
          </a:xfrm>
          <a:custGeom>
            <a:avLst/>
            <a:gdLst/>
            <a:ahLst/>
            <a:cxnLst/>
            <a:rect l="l" t="t" r="r" b="b"/>
            <a:pathLst>
              <a:path w="318135" h="342264">
                <a:moveTo>
                  <a:pt x="26441" y="160158"/>
                </a:moveTo>
                <a:lnTo>
                  <a:pt x="13690" y="160158"/>
                </a:lnTo>
                <a:lnTo>
                  <a:pt x="13690" y="339278"/>
                </a:lnTo>
                <a:lnTo>
                  <a:pt x="16548" y="342136"/>
                </a:lnTo>
                <a:lnTo>
                  <a:pt x="301523" y="342136"/>
                </a:lnTo>
                <a:lnTo>
                  <a:pt x="304368" y="339278"/>
                </a:lnTo>
                <a:lnTo>
                  <a:pt x="304368" y="329385"/>
                </a:lnTo>
                <a:lnTo>
                  <a:pt x="26441" y="329385"/>
                </a:lnTo>
                <a:lnTo>
                  <a:pt x="26441" y="160158"/>
                </a:lnTo>
                <a:close/>
              </a:path>
              <a:path w="318135" h="342264">
                <a:moveTo>
                  <a:pt x="133959" y="160158"/>
                </a:moveTo>
                <a:lnTo>
                  <a:pt x="121221" y="160158"/>
                </a:lnTo>
                <a:lnTo>
                  <a:pt x="121221" y="329385"/>
                </a:lnTo>
                <a:lnTo>
                  <a:pt x="133959" y="329385"/>
                </a:lnTo>
                <a:lnTo>
                  <a:pt x="133959" y="160158"/>
                </a:lnTo>
                <a:close/>
              </a:path>
              <a:path w="318135" h="342264">
                <a:moveTo>
                  <a:pt x="196850" y="160158"/>
                </a:moveTo>
                <a:lnTo>
                  <a:pt x="184099" y="160158"/>
                </a:lnTo>
                <a:lnTo>
                  <a:pt x="184099" y="329385"/>
                </a:lnTo>
                <a:lnTo>
                  <a:pt x="196850" y="329385"/>
                </a:lnTo>
                <a:lnTo>
                  <a:pt x="196850" y="160158"/>
                </a:lnTo>
                <a:close/>
              </a:path>
              <a:path w="318135" h="342264">
                <a:moveTo>
                  <a:pt x="304368" y="160158"/>
                </a:moveTo>
                <a:lnTo>
                  <a:pt x="291630" y="160158"/>
                </a:lnTo>
                <a:lnTo>
                  <a:pt x="291630" y="329385"/>
                </a:lnTo>
                <a:lnTo>
                  <a:pt x="304368" y="329385"/>
                </a:lnTo>
                <a:lnTo>
                  <a:pt x="304368" y="160158"/>
                </a:lnTo>
                <a:close/>
              </a:path>
              <a:path w="318135" h="342264">
                <a:moveTo>
                  <a:pt x="315201" y="89508"/>
                </a:moveTo>
                <a:lnTo>
                  <a:pt x="2857" y="89508"/>
                </a:lnTo>
                <a:lnTo>
                  <a:pt x="0" y="92365"/>
                </a:lnTo>
                <a:lnTo>
                  <a:pt x="0" y="157300"/>
                </a:lnTo>
                <a:lnTo>
                  <a:pt x="2857" y="160158"/>
                </a:lnTo>
                <a:lnTo>
                  <a:pt x="315201" y="160158"/>
                </a:lnTo>
                <a:lnTo>
                  <a:pt x="318058" y="157300"/>
                </a:lnTo>
                <a:lnTo>
                  <a:pt x="318058" y="147407"/>
                </a:lnTo>
                <a:lnTo>
                  <a:pt x="12763" y="147407"/>
                </a:lnTo>
                <a:lnTo>
                  <a:pt x="12763" y="102258"/>
                </a:lnTo>
                <a:lnTo>
                  <a:pt x="318058" y="102258"/>
                </a:lnTo>
                <a:lnTo>
                  <a:pt x="318058" y="92365"/>
                </a:lnTo>
                <a:lnTo>
                  <a:pt x="315201" y="89508"/>
                </a:lnTo>
                <a:close/>
              </a:path>
              <a:path w="318135" h="342264">
                <a:moveTo>
                  <a:pt x="133959" y="102258"/>
                </a:moveTo>
                <a:lnTo>
                  <a:pt x="121221" y="102258"/>
                </a:lnTo>
                <a:lnTo>
                  <a:pt x="121221" y="147407"/>
                </a:lnTo>
                <a:lnTo>
                  <a:pt x="133959" y="147407"/>
                </a:lnTo>
                <a:lnTo>
                  <a:pt x="133959" y="102258"/>
                </a:lnTo>
                <a:close/>
              </a:path>
              <a:path w="318135" h="342264">
                <a:moveTo>
                  <a:pt x="196850" y="102258"/>
                </a:moveTo>
                <a:lnTo>
                  <a:pt x="184099" y="102258"/>
                </a:lnTo>
                <a:lnTo>
                  <a:pt x="184099" y="147407"/>
                </a:lnTo>
                <a:lnTo>
                  <a:pt x="196850" y="147407"/>
                </a:lnTo>
                <a:lnTo>
                  <a:pt x="196850" y="102258"/>
                </a:lnTo>
                <a:close/>
              </a:path>
              <a:path w="318135" h="342264">
                <a:moveTo>
                  <a:pt x="318058" y="102258"/>
                </a:moveTo>
                <a:lnTo>
                  <a:pt x="305308" y="102258"/>
                </a:lnTo>
                <a:lnTo>
                  <a:pt x="305308" y="147407"/>
                </a:lnTo>
                <a:lnTo>
                  <a:pt x="318058" y="147407"/>
                </a:lnTo>
                <a:lnTo>
                  <a:pt x="318058" y="102258"/>
                </a:lnTo>
                <a:close/>
              </a:path>
              <a:path w="318135" h="342264">
                <a:moveTo>
                  <a:pt x="99755" y="0"/>
                </a:moveTo>
                <a:lnTo>
                  <a:pt x="70045" y="28476"/>
                </a:lnTo>
                <a:lnTo>
                  <a:pt x="69687" y="41041"/>
                </a:lnTo>
                <a:lnTo>
                  <a:pt x="72898" y="54189"/>
                </a:lnTo>
                <a:lnTo>
                  <a:pt x="76082" y="61018"/>
                </a:lnTo>
                <a:lnTo>
                  <a:pt x="82121" y="70134"/>
                </a:lnTo>
                <a:lnTo>
                  <a:pt x="91718" y="80106"/>
                </a:lnTo>
                <a:lnTo>
                  <a:pt x="105575" y="89508"/>
                </a:lnTo>
                <a:lnTo>
                  <a:pt x="212483" y="89508"/>
                </a:lnTo>
                <a:lnTo>
                  <a:pt x="214225" y="88326"/>
                </a:lnTo>
                <a:lnTo>
                  <a:pt x="152552" y="88326"/>
                </a:lnTo>
                <a:lnTo>
                  <a:pt x="121395" y="82580"/>
                </a:lnTo>
                <a:lnTo>
                  <a:pt x="101225" y="71437"/>
                </a:lnTo>
                <a:lnTo>
                  <a:pt x="89780" y="59067"/>
                </a:lnTo>
                <a:lnTo>
                  <a:pt x="84797" y="49642"/>
                </a:lnTo>
                <a:lnTo>
                  <a:pt x="82418" y="40290"/>
                </a:lnTo>
                <a:lnTo>
                  <a:pt x="82448" y="31486"/>
                </a:lnTo>
                <a:lnTo>
                  <a:pt x="84812" y="23766"/>
                </a:lnTo>
                <a:lnTo>
                  <a:pt x="89433" y="17664"/>
                </a:lnTo>
                <a:lnTo>
                  <a:pt x="93218" y="14285"/>
                </a:lnTo>
                <a:lnTo>
                  <a:pt x="97917" y="12571"/>
                </a:lnTo>
                <a:lnTo>
                  <a:pt x="134098" y="12571"/>
                </a:lnTo>
                <a:lnTo>
                  <a:pt x="132690" y="11212"/>
                </a:lnTo>
                <a:lnTo>
                  <a:pt x="121754" y="4341"/>
                </a:lnTo>
                <a:lnTo>
                  <a:pt x="110590" y="586"/>
                </a:lnTo>
                <a:lnTo>
                  <a:pt x="99755" y="0"/>
                </a:lnTo>
                <a:close/>
              </a:path>
              <a:path w="318135" h="342264">
                <a:moveTo>
                  <a:pt x="134098" y="12571"/>
                </a:moveTo>
                <a:lnTo>
                  <a:pt x="107251" y="12571"/>
                </a:lnTo>
                <a:lnTo>
                  <a:pt x="111696" y="13663"/>
                </a:lnTo>
                <a:lnTo>
                  <a:pt x="116243" y="15835"/>
                </a:lnTo>
                <a:lnTo>
                  <a:pt x="142897" y="44149"/>
                </a:lnTo>
                <a:lnTo>
                  <a:pt x="152434" y="82580"/>
                </a:lnTo>
                <a:lnTo>
                  <a:pt x="152552" y="88326"/>
                </a:lnTo>
                <a:lnTo>
                  <a:pt x="165519" y="88326"/>
                </a:lnTo>
                <a:lnTo>
                  <a:pt x="165442" y="83856"/>
                </a:lnTo>
                <a:lnTo>
                  <a:pt x="168318" y="63601"/>
                </a:lnTo>
                <a:lnTo>
                  <a:pt x="173363" y="49261"/>
                </a:lnTo>
                <a:lnTo>
                  <a:pt x="159029" y="49261"/>
                </a:lnTo>
                <a:lnTo>
                  <a:pt x="151894" y="33825"/>
                </a:lnTo>
                <a:lnTo>
                  <a:pt x="142925" y="21091"/>
                </a:lnTo>
                <a:lnTo>
                  <a:pt x="134098" y="12571"/>
                </a:lnTo>
                <a:close/>
              </a:path>
              <a:path w="318135" h="342264">
                <a:moveTo>
                  <a:pt x="240560" y="12571"/>
                </a:moveTo>
                <a:lnTo>
                  <a:pt x="220141" y="12571"/>
                </a:lnTo>
                <a:lnTo>
                  <a:pt x="224840" y="14285"/>
                </a:lnTo>
                <a:lnTo>
                  <a:pt x="228625" y="17664"/>
                </a:lnTo>
                <a:lnTo>
                  <a:pt x="233246" y="23766"/>
                </a:lnTo>
                <a:lnTo>
                  <a:pt x="235610" y="31486"/>
                </a:lnTo>
                <a:lnTo>
                  <a:pt x="235640" y="40290"/>
                </a:lnTo>
                <a:lnTo>
                  <a:pt x="233357" y="49261"/>
                </a:lnTo>
                <a:lnTo>
                  <a:pt x="233260" y="49642"/>
                </a:lnTo>
                <a:lnTo>
                  <a:pt x="228278" y="59067"/>
                </a:lnTo>
                <a:lnTo>
                  <a:pt x="216835" y="71437"/>
                </a:lnTo>
                <a:lnTo>
                  <a:pt x="196668" y="82580"/>
                </a:lnTo>
                <a:lnTo>
                  <a:pt x="165519" y="88326"/>
                </a:lnTo>
                <a:lnTo>
                  <a:pt x="214225" y="88326"/>
                </a:lnTo>
                <a:lnTo>
                  <a:pt x="241989" y="61018"/>
                </a:lnTo>
                <a:lnTo>
                  <a:pt x="248376" y="41041"/>
                </a:lnTo>
                <a:lnTo>
                  <a:pt x="248169" y="33825"/>
                </a:lnTo>
                <a:lnTo>
                  <a:pt x="248101" y="31486"/>
                </a:lnTo>
                <a:lnTo>
                  <a:pt x="248015" y="28476"/>
                </a:lnTo>
                <a:lnTo>
                  <a:pt x="244219" y="17261"/>
                </a:lnTo>
                <a:lnTo>
                  <a:pt x="240560" y="12571"/>
                </a:lnTo>
                <a:close/>
              </a:path>
              <a:path w="318135" h="342264">
                <a:moveTo>
                  <a:pt x="218309" y="0"/>
                </a:moveTo>
                <a:lnTo>
                  <a:pt x="175134" y="21091"/>
                </a:lnTo>
                <a:lnTo>
                  <a:pt x="159029" y="49261"/>
                </a:lnTo>
                <a:lnTo>
                  <a:pt x="173363" y="49261"/>
                </a:lnTo>
                <a:lnTo>
                  <a:pt x="175161" y="44149"/>
                </a:lnTo>
                <a:lnTo>
                  <a:pt x="186238" y="27545"/>
                </a:lnTo>
                <a:lnTo>
                  <a:pt x="201815" y="15835"/>
                </a:lnTo>
                <a:lnTo>
                  <a:pt x="206335" y="13663"/>
                </a:lnTo>
                <a:lnTo>
                  <a:pt x="210807" y="12571"/>
                </a:lnTo>
                <a:lnTo>
                  <a:pt x="240560" y="12571"/>
                </a:lnTo>
                <a:lnTo>
                  <a:pt x="237121" y="8164"/>
                </a:lnTo>
                <a:lnTo>
                  <a:pt x="228345" y="2539"/>
                </a:lnTo>
                <a:lnTo>
                  <a:pt x="218309" y="0"/>
                </a:lnTo>
                <a:close/>
              </a:path>
            </a:pathLst>
          </a:custGeom>
          <a:solidFill>
            <a:srgbClr val="43C2CF"/>
          </a:solidFill>
        </p:spPr>
        <p:txBody>
          <a:bodyPr wrap="square" lIns="0" tIns="0" rIns="0" bIns="0" rtlCol="0"/>
          <a:lstStyle/>
          <a:p>
            <a:endParaRPr/>
          </a:p>
        </p:txBody>
      </p:sp>
      <p:sp>
        <p:nvSpPr>
          <p:cNvPr id="34" name="object 34"/>
          <p:cNvSpPr/>
          <p:nvPr/>
        </p:nvSpPr>
        <p:spPr>
          <a:xfrm>
            <a:off x="3753487" y="1750313"/>
            <a:ext cx="527685" cy="527685"/>
          </a:xfrm>
          <a:custGeom>
            <a:avLst/>
            <a:gdLst/>
            <a:ahLst/>
            <a:cxnLst/>
            <a:rect l="l" t="t" r="r" b="b"/>
            <a:pathLst>
              <a:path w="527685" h="527685">
                <a:moveTo>
                  <a:pt x="263651" y="527303"/>
                </a:moveTo>
                <a:lnTo>
                  <a:pt x="311042" y="523056"/>
                </a:lnTo>
                <a:lnTo>
                  <a:pt x="355646" y="510810"/>
                </a:lnTo>
                <a:lnTo>
                  <a:pt x="396719" y="491309"/>
                </a:lnTo>
                <a:lnTo>
                  <a:pt x="433517" y="465298"/>
                </a:lnTo>
                <a:lnTo>
                  <a:pt x="465294" y="433522"/>
                </a:lnTo>
                <a:lnTo>
                  <a:pt x="491306" y="396725"/>
                </a:lnTo>
                <a:lnTo>
                  <a:pt x="510808" y="355651"/>
                </a:lnTo>
                <a:lnTo>
                  <a:pt x="523056" y="311045"/>
                </a:lnTo>
                <a:lnTo>
                  <a:pt x="527304" y="263651"/>
                </a:lnTo>
                <a:lnTo>
                  <a:pt x="523056" y="216261"/>
                </a:lnTo>
                <a:lnTo>
                  <a:pt x="510808" y="171657"/>
                </a:lnTo>
                <a:lnTo>
                  <a:pt x="491306" y="130584"/>
                </a:lnTo>
                <a:lnTo>
                  <a:pt x="465294" y="93786"/>
                </a:lnTo>
                <a:lnTo>
                  <a:pt x="433517" y="62009"/>
                </a:lnTo>
                <a:lnTo>
                  <a:pt x="396719" y="35997"/>
                </a:lnTo>
                <a:lnTo>
                  <a:pt x="355646" y="16495"/>
                </a:lnTo>
                <a:lnTo>
                  <a:pt x="311042" y="4247"/>
                </a:lnTo>
                <a:lnTo>
                  <a:pt x="263651" y="0"/>
                </a:lnTo>
                <a:lnTo>
                  <a:pt x="216261" y="4247"/>
                </a:lnTo>
                <a:lnTo>
                  <a:pt x="171657" y="16495"/>
                </a:lnTo>
                <a:lnTo>
                  <a:pt x="130584" y="35997"/>
                </a:lnTo>
                <a:lnTo>
                  <a:pt x="93786" y="62009"/>
                </a:lnTo>
                <a:lnTo>
                  <a:pt x="62009" y="93786"/>
                </a:lnTo>
                <a:lnTo>
                  <a:pt x="35997" y="130584"/>
                </a:lnTo>
                <a:lnTo>
                  <a:pt x="16495" y="171657"/>
                </a:lnTo>
                <a:lnTo>
                  <a:pt x="4247" y="216261"/>
                </a:lnTo>
                <a:lnTo>
                  <a:pt x="0" y="263651"/>
                </a:lnTo>
                <a:lnTo>
                  <a:pt x="4247" y="311045"/>
                </a:lnTo>
                <a:lnTo>
                  <a:pt x="16495" y="355651"/>
                </a:lnTo>
                <a:lnTo>
                  <a:pt x="35997" y="396725"/>
                </a:lnTo>
                <a:lnTo>
                  <a:pt x="62009" y="433522"/>
                </a:lnTo>
                <a:lnTo>
                  <a:pt x="93786" y="465298"/>
                </a:lnTo>
                <a:lnTo>
                  <a:pt x="130584" y="491309"/>
                </a:lnTo>
                <a:lnTo>
                  <a:pt x="171657" y="510810"/>
                </a:lnTo>
                <a:lnTo>
                  <a:pt x="216261" y="523056"/>
                </a:lnTo>
                <a:lnTo>
                  <a:pt x="263651" y="527303"/>
                </a:lnTo>
                <a:close/>
              </a:path>
            </a:pathLst>
          </a:custGeom>
          <a:ln w="12700">
            <a:solidFill>
              <a:srgbClr val="43C2CF"/>
            </a:solidFill>
          </a:ln>
        </p:spPr>
        <p:txBody>
          <a:bodyPr wrap="square" lIns="0" tIns="0" rIns="0" bIns="0" rtlCol="0"/>
          <a:lstStyle/>
          <a:p>
            <a:endParaRPr/>
          </a:p>
        </p:txBody>
      </p:sp>
      <p:sp>
        <p:nvSpPr>
          <p:cNvPr id="35" name="object 35"/>
          <p:cNvSpPr/>
          <p:nvPr/>
        </p:nvSpPr>
        <p:spPr>
          <a:xfrm>
            <a:off x="3901727" y="1818923"/>
            <a:ext cx="231140" cy="358140"/>
          </a:xfrm>
          <a:custGeom>
            <a:avLst/>
            <a:gdLst/>
            <a:ahLst/>
            <a:cxnLst/>
            <a:rect l="l" t="t" r="r" b="b"/>
            <a:pathLst>
              <a:path w="231139" h="358139">
                <a:moveTo>
                  <a:pt x="203377" y="133286"/>
                </a:moveTo>
                <a:lnTo>
                  <a:pt x="27457" y="133286"/>
                </a:lnTo>
                <a:lnTo>
                  <a:pt x="16780" y="135472"/>
                </a:lnTo>
                <a:lnTo>
                  <a:pt x="8051" y="141431"/>
                </a:lnTo>
                <a:lnTo>
                  <a:pt x="2161" y="150265"/>
                </a:lnTo>
                <a:lnTo>
                  <a:pt x="0" y="161074"/>
                </a:lnTo>
                <a:lnTo>
                  <a:pt x="0" y="329996"/>
                </a:lnTo>
                <a:lnTo>
                  <a:pt x="2161" y="340800"/>
                </a:lnTo>
                <a:lnTo>
                  <a:pt x="8051" y="349634"/>
                </a:lnTo>
                <a:lnTo>
                  <a:pt x="16780" y="355596"/>
                </a:lnTo>
                <a:lnTo>
                  <a:pt x="27457" y="357784"/>
                </a:lnTo>
                <a:lnTo>
                  <a:pt x="203377" y="357784"/>
                </a:lnTo>
                <a:lnTo>
                  <a:pt x="214054" y="355596"/>
                </a:lnTo>
                <a:lnTo>
                  <a:pt x="222783" y="349634"/>
                </a:lnTo>
                <a:lnTo>
                  <a:pt x="226240" y="344449"/>
                </a:lnTo>
                <a:lnTo>
                  <a:pt x="19583" y="344449"/>
                </a:lnTo>
                <a:lnTo>
                  <a:pt x="13182" y="337959"/>
                </a:lnTo>
                <a:lnTo>
                  <a:pt x="13182" y="153098"/>
                </a:lnTo>
                <a:lnTo>
                  <a:pt x="19583" y="146621"/>
                </a:lnTo>
                <a:lnTo>
                  <a:pt x="226243" y="146621"/>
                </a:lnTo>
                <a:lnTo>
                  <a:pt x="222783" y="141431"/>
                </a:lnTo>
                <a:lnTo>
                  <a:pt x="214054" y="135472"/>
                </a:lnTo>
                <a:lnTo>
                  <a:pt x="203377" y="133286"/>
                </a:lnTo>
                <a:close/>
              </a:path>
              <a:path w="231139" h="358139">
                <a:moveTo>
                  <a:pt x="226243" y="146621"/>
                </a:moveTo>
                <a:lnTo>
                  <a:pt x="211251" y="146621"/>
                </a:lnTo>
                <a:lnTo>
                  <a:pt x="217652" y="153098"/>
                </a:lnTo>
                <a:lnTo>
                  <a:pt x="217652" y="337959"/>
                </a:lnTo>
                <a:lnTo>
                  <a:pt x="211251" y="344449"/>
                </a:lnTo>
                <a:lnTo>
                  <a:pt x="226240" y="344449"/>
                </a:lnTo>
                <a:lnTo>
                  <a:pt x="228673" y="340800"/>
                </a:lnTo>
                <a:lnTo>
                  <a:pt x="230835" y="329996"/>
                </a:lnTo>
                <a:lnTo>
                  <a:pt x="230835" y="161074"/>
                </a:lnTo>
                <a:lnTo>
                  <a:pt x="228673" y="150265"/>
                </a:lnTo>
                <a:lnTo>
                  <a:pt x="226243" y="146621"/>
                </a:lnTo>
                <a:close/>
              </a:path>
              <a:path w="231139" h="358139">
                <a:moveTo>
                  <a:pt x="115417" y="188772"/>
                </a:moveTo>
                <a:lnTo>
                  <a:pt x="103390" y="191237"/>
                </a:lnTo>
                <a:lnTo>
                  <a:pt x="93559" y="197953"/>
                </a:lnTo>
                <a:lnTo>
                  <a:pt x="86926" y="207905"/>
                </a:lnTo>
                <a:lnTo>
                  <a:pt x="84493" y="220078"/>
                </a:lnTo>
                <a:lnTo>
                  <a:pt x="85232" y="226453"/>
                </a:lnTo>
                <a:lnTo>
                  <a:pt x="85326" y="227262"/>
                </a:lnTo>
                <a:lnTo>
                  <a:pt x="87728" y="233973"/>
                </a:lnTo>
                <a:lnTo>
                  <a:pt x="91554" y="239953"/>
                </a:lnTo>
                <a:lnTo>
                  <a:pt x="96659" y="244944"/>
                </a:lnTo>
                <a:lnTo>
                  <a:pt x="96659" y="279145"/>
                </a:lnTo>
                <a:lnTo>
                  <a:pt x="98136" y="286532"/>
                </a:lnTo>
                <a:lnTo>
                  <a:pt x="102161" y="292568"/>
                </a:lnTo>
                <a:lnTo>
                  <a:pt x="108125" y="296639"/>
                </a:lnTo>
                <a:lnTo>
                  <a:pt x="115417" y="298132"/>
                </a:lnTo>
                <a:lnTo>
                  <a:pt x="122709" y="296639"/>
                </a:lnTo>
                <a:lnTo>
                  <a:pt x="128673" y="292568"/>
                </a:lnTo>
                <a:lnTo>
                  <a:pt x="132698" y="286532"/>
                </a:lnTo>
                <a:lnTo>
                  <a:pt x="133045" y="284797"/>
                </a:lnTo>
                <a:lnTo>
                  <a:pt x="112344" y="284797"/>
                </a:lnTo>
                <a:lnTo>
                  <a:pt x="109829" y="282270"/>
                </a:lnTo>
                <a:lnTo>
                  <a:pt x="109829" y="239013"/>
                </a:lnTo>
                <a:lnTo>
                  <a:pt x="108585" y="236816"/>
                </a:lnTo>
                <a:lnTo>
                  <a:pt x="101066" y="232409"/>
                </a:lnTo>
                <a:lnTo>
                  <a:pt x="97663" y="226453"/>
                </a:lnTo>
                <a:lnTo>
                  <a:pt x="97663" y="210172"/>
                </a:lnTo>
                <a:lnTo>
                  <a:pt x="105625" y="202107"/>
                </a:lnTo>
                <a:lnTo>
                  <a:pt x="140044" y="202107"/>
                </a:lnTo>
                <a:lnTo>
                  <a:pt x="137275" y="197953"/>
                </a:lnTo>
                <a:lnTo>
                  <a:pt x="127445" y="191237"/>
                </a:lnTo>
                <a:lnTo>
                  <a:pt x="115417" y="188772"/>
                </a:lnTo>
                <a:close/>
              </a:path>
              <a:path w="231139" h="358139">
                <a:moveTo>
                  <a:pt x="140044" y="202107"/>
                </a:moveTo>
                <a:lnTo>
                  <a:pt x="125209" y="202107"/>
                </a:lnTo>
                <a:lnTo>
                  <a:pt x="133172" y="210172"/>
                </a:lnTo>
                <a:lnTo>
                  <a:pt x="133172" y="226453"/>
                </a:lnTo>
                <a:lnTo>
                  <a:pt x="129768" y="232409"/>
                </a:lnTo>
                <a:lnTo>
                  <a:pt x="122250" y="236816"/>
                </a:lnTo>
                <a:lnTo>
                  <a:pt x="121005" y="239013"/>
                </a:lnTo>
                <a:lnTo>
                  <a:pt x="121005" y="282270"/>
                </a:lnTo>
                <a:lnTo>
                  <a:pt x="118491" y="284797"/>
                </a:lnTo>
                <a:lnTo>
                  <a:pt x="133045" y="284797"/>
                </a:lnTo>
                <a:lnTo>
                  <a:pt x="134175" y="279145"/>
                </a:lnTo>
                <a:lnTo>
                  <a:pt x="134175" y="244944"/>
                </a:lnTo>
                <a:lnTo>
                  <a:pt x="139280" y="239953"/>
                </a:lnTo>
                <a:lnTo>
                  <a:pt x="143106" y="233973"/>
                </a:lnTo>
                <a:lnTo>
                  <a:pt x="145509" y="227262"/>
                </a:lnTo>
                <a:lnTo>
                  <a:pt x="146342" y="220078"/>
                </a:lnTo>
                <a:lnTo>
                  <a:pt x="143908" y="207905"/>
                </a:lnTo>
                <a:lnTo>
                  <a:pt x="140044" y="202107"/>
                </a:lnTo>
                <a:close/>
              </a:path>
              <a:path w="231139" h="358139">
                <a:moveTo>
                  <a:pt x="115417" y="0"/>
                </a:moveTo>
                <a:lnTo>
                  <a:pt x="81668" y="6914"/>
                </a:lnTo>
                <a:lnTo>
                  <a:pt x="54076" y="25758"/>
                </a:lnTo>
                <a:lnTo>
                  <a:pt x="35457" y="53685"/>
                </a:lnTo>
                <a:lnTo>
                  <a:pt x="28625" y="87845"/>
                </a:lnTo>
                <a:lnTo>
                  <a:pt x="28625" y="133286"/>
                </a:lnTo>
                <a:lnTo>
                  <a:pt x="41808" y="133286"/>
                </a:lnTo>
                <a:lnTo>
                  <a:pt x="41808" y="87845"/>
                </a:lnTo>
                <a:lnTo>
                  <a:pt x="47601" y="58871"/>
                </a:lnTo>
                <a:lnTo>
                  <a:pt x="63392" y="35183"/>
                </a:lnTo>
                <a:lnTo>
                  <a:pt x="86792" y="19199"/>
                </a:lnTo>
                <a:lnTo>
                  <a:pt x="115417" y="13334"/>
                </a:lnTo>
                <a:lnTo>
                  <a:pt x="158564" y="13334"/>
                </a:lnTo>
                <a:lnTo>
                  <a:pt x="149165" y="6914"/>
                </a:lnTo>
                <a:lnTo>
                  <a:pt x="115417" y="0"/>
                </a:lnTo>
                <a:close/>
              </a:path>
              <a:path w="231139" h="358139">
                <a:moveTo>
                  <a:pt x="115417" y="26682"/>
                </a:moveTo>
                <a:lnTo>
                  <a:pt x="91915" y="31495"/>
                </a:lnTo>
                <a:lnTo>
                  <a:pt x="72701" y="44615"/>
                </a:lnTo>
                <a:lnTo>
                  <a:pt x="59735" y="64058"/>
                </a:lnTo>
                <a:lnTo>
                  <a:pt x="54978" y="87845"/>
                </a:lnTo>
                <a:lnTo>
                  <a:pt x="54978" y="133286"/>
                </a:lnTo>
                <a:lnTo>
                  <a:pt x="68160" y="133286"/>
                </a:lnTo>
                <a:lnTo>
                  <a:pt x="68160" y="87845"/>
                </a:lnTo>
                <a:lnTo>
                  <a:pt x="71880" y="69244"/>
                </a:lnTo>
                <a:lnTo>
                  <a:pt x="82016" y="54040"/>
                </a:lnTo>
                <a:lnTo>
                  <a:pt x="97039" y="43781"/>
                </a:lnTo>
                <a:lnTo>
                  <a:pt x="115417" y="40017"/>
                </a:lnTo>
                <a:lnTo>
                  <a:pt x="151395" y="40017"/>
                </a:lnTo>
                <a:lnTo>
                  <a:pt x="138918" y="31495"/>
                </a:lnTo>
                <a:lnTo>
                  <a:pt x="115417" y="26682"/>
                </a:lnTo>
                <a:close/>
              </a:path>
              <a:path w="231139" h="358139">
                <a:moveTo>
                  <a:pt x="151395" y="40017"/>
                </a:moveTo>
                <a:lnTo>
                  <a:pt x="115417" y="40017"/>
                </a:lnTo>
                <a:lnTo>
                  <a:pt x="133795" y="43781"/>
                </a:lnTo>
                <a:lnTo>
                  <a:pt x="148818" y="54040"/>
                </a:lnTo>
                <a:lnTo>
                  <a:pt x="158955" y="69244"/>
                </a:lnTo>
                <a:lnTo>
                  <a:pt x="162674" y="87845"/>
                </a:lnTo>
                <a:lnTo>
                  <a:pt x="162674" y="133286"/>
                </a:lnTo>
                <a:lnTo>
                  <a:pt x="175844" y="133286"/>
                </a:lnTo>
                <a:lnTo>
                  <a:pt x="175844" y="87845"/>
                </a:lnTo>
                <a:lnTo>
                  <a:pt x="171088" y="64058"/>
                </a:lnTo>
                <a:lnTo>
                  <a:pt x="158127" y="44615"/>
                </a:lnTo>
                <a:lnTo>
                  <a:pt x="151395" y="40017"/>
                </a:lnTo>
                <a:close/>
              </a:path>
              <a:path w="231139" h="358139">
                <a:moveTo>
                  <a:pt x="158564" y="13334"/>
                </a:moveTo>
                <a:lnTo>
                  <a:pt x="115417" y="13334"/>
                </a:lnTo>
                <a:lnTo>
                  <a:pt x="144042" y="19199"/>
                </a:lnTo>
                <a:lnTo>
                  <a:pt x="167443" y="35183"/>
                </a:lnTo>
                <a:lnTo>
                  <a:pt x="183233" y="58871"/>
                </a:lnTo>
                <a:lnTo>
                  <a:pt x="189026" y="87845"/>
                </a:lnTo>
                <a:lnTo>
                  <a:pt x="189026" y="133286"/>
                </a:lnTo>
                <a:lnTo>
                  <a:pt x="202196" y="133286"/>
                </a:lnTo>
                <a:lnTo>
                  <a:pt x="202196" y="87845"/>
                </a:lnTo>
                <a:lnTo>
                  <a:pt x="195437" y="54040"/>
                </a:lnTo>
                <a:lnTo>
                  <a:pt x="195366" y="53685"/>
                </a:lnTo>
                <a:lnTo>
                  <a:pt x="176752" y="25758"/>
                </a:lnTo>
                <a:lnTo>
                  <a:pt x="158564" y="13334"/>
                </a:lnTo>
                <a:close/>
              </a:path>
            </a:pathLst>
          </a:custGeom>
          <a:solidFill>
            <a:srgbClr val="43C2CF"/>
          </a:solidFill>
        </p:spPr>
        <p:txBody>
          <a:bodyPr wrap="square" lIns="0" tIns="0" rIns="0" bIns="0" rtlCol="0"/>
          <a:lstStyle/>
          <a:p>
            <a:endParaRPr/>
          </a:p>
        </p:txBody>
      </p:sp>
      <p:sp>
        <p:nvSpPr>
          <p:cNvPr id="36" name="object 36"/>
          <p:cNvSpPr/>
          <p:nvPr/>
        </p:nvSpPr>
        <p:spPr>
          <a:xfrm>
            <a:off x="5825102" y="1320560"/>
            <a:ext cx="45719" cy="509321"/>
          </a:xfrm>
          <a:custGeom>
            <a:avLst/>
            <a:gdLst/>
            <a:ahLst/>
            <a:cxnLst/>
            <a:rect l="l" t="t" r="r" b="b"/>
            <a:pathLst>
              <a:path w="50164" h="390525">
                <a:moveTo>
                  <a:pt x="50152" y="352691"/>
                </a:moveTo>
                <a:lnTo>
                  <a:pt x="37274" y="339826"/>
                </a:lnTo>
                <a:lnTo>
                  <a:pt x="12865" y="315404"/>
                </a:lnTo>
                <a:lnTo>
                  <a:pt x="0" y="328269"/>
                </a:lnTo>
                <a:lnTo>
                  <a:pt x="24422" y="352691"/>
                </a:lnTo>
                <a:lnTo>
                  <a:pt x="12" y="377113"/>
                </a:lnTo>
                <a:lnTo>
                  <a:pt x="12852" y="389978"/>
                </a:lnTo>
                <a:lnTo>
                  <a:pt x="43713" y="359117"/>
                </a:lnTo>
                <a:lnTo>
                  <a:pt x="50152" y="352691"/>
                </a:lnTo>
                <a:close/>
              </a:path>
              <a:path w="50164" h="390525">
                <a:moveTo>
                  <a:pt x="50152" y="37287"/>
                </a:moveTo>
                <a:lnTo>
                  <a:pt x="37274" y="24422"/>
                </a:lnTo>
                <a:lnTo>
                  <a:pt x="12865" y="0"/>
                </a:lnTo>
                <a:lnTo>
                  <a:pt x="0" y="12865"/>
                </a:lnTo>
                <a:lnTo>
                  <a:pt x="24422" y="37287"/>
                </a:lnTo>
                <a:lnTo>
                  <a:pt x="12" y="61709"/>
                </a:lnTo>
                <a:lnTo>
                  <a:pt x="12852" y="74574"/>
                </a:lnTo>
                <a:lnTo>
                  <a:pt x="43713" y="43713"/>
                </a:lnTo>
                <a:lnTo>
                  <a:pt x="50152" y="37287"/>
                </a:lnTo>
                <a:close/>
              </a:path>
            </a:pathLst>
          </a:custGeom>
          <a:solidFill>
            <a:srgbClr val="43C2CF"/>
          </a:solidFill>
        </p:spPr>
        <p:txBody>
          <a:bodyPr wrap="square" lIns="0" tIns="0" rIns="0" bIns="0" rtlCol="0"/>
          <a:lstStyle/>
          <a:p>
            <a:endParaRPr/>
          </a:p>
        </p:txBody>
      </p:sp>
      <p:sp>
        <p:nvSpPr>
          <p:cNvPr id="37" name="object 37"/>
          <p:cNvSpPr txBox="1"/>
          <p:nvPr/>
        </p:nvSpPr>
        <p:spPr>
          <a:xfrm>
            <a:off x="1865034" y="2346874"/>
            <a:ext cx="1368256" cy="632481"/>
          </a:xfrm>
          <a:prstGeom prst="rect">
            <a:avLst/>
          </a:prstGeom>
        </p:spPr>
        <p:txBody>
          <a:bodyPr vert="horz" wrap="square" lIns="0" tIns="12700" rIns="0" bIns="0" rtlCol="0">
            <a:spAutoFit/>
          </a:bodyPr>
          <a:lstStyle/>
          <a:p>
            <a:pPr algn="ctr">
              <a:lnSpc>
                <a:spcPct val="100000"/>
              </a:lnSpc>
              <a:spcBef>
                <a:spcPts val="100"/>
              </a:spcBef>
            </a:pPr>
            <a:r>
              <a:rPr lang="es" sz="800" b="1" spc="-10" dirty="0">
                <a:solidFill>
                  <a:srgbClr val="FFFFFF"/>
                </a:solidFill>
                <a:latin typeface="Tahoma"/>
                <a:cs typeface="Tahoma"/>
              </a:rPr>
              <a:t>CONTRIBUCIÓN DE CONTRAPARTIDA</a:t>
            </a:r>
            <a:r>
              <a:rPr sz="800" b="1" spc="-5" dirty="0">
                <a:solidFill>
                  <a:srgbClr val="FFFFFF"/>
                </a:solidFill>
                <a:latin typeface="Tahoma"/>
                <a:cs typeface="Tahoma"/>
              </a:rPr>
              <a:t> </a:t>
            </a:r>
            <a:r>
              <a:rPr sz="800" b="1" spc="-50" dirty="0">
                <a:solidFill>
                  <a:srgbClr val="FFFFFF"/>
                </a:solidFill>
                <a:latin typeface="Tahoma"/>
                <a:cs typeface="Tahoma"/>
              </a:rPr>
              <a:t>:</a:t>
            </a:r>
            <a:endParaRPr sz="800" dirty="0">
              <a:latin typeface="Tahoma"/>
              <a:cs typeface="Tahoma"/>
            </a:endParaRPr>
          </a:p>
          <a:p>
            <a:pPr marL="135255" marR="128270" algn="ctr">
              <a:lnSpc>
                <a:spcPct val="104200"/>
              </a:lnSpc>
            </a:pPr>
            <a:r>
              <a:rPr lang="es" sz="800" spc="-80" dirty="0">
                <a:solidFill>
                  <a:srgbClr val="FFFFFF"/>
                </a:solidFill>
                <a:latin typeface="Verdana"/>
                <a:cs typeface="Verdana"/>
              </a:rPr>
              <a:t>Se le ofrece 1 acción por cada 10 acciones suscritas</a:t>
            </a:r>
            <a:endParaRPr sz="675" baseline="30864" dirty="0">
              <a:latin typeface="Verdana"/>
              <a:cs typeface="Verdana"/>
            </a:endParaRPr>
          </a:p>
        </p:txBody>
      </p:sp>
      <p:sp>
        <p:nvSpPr>
          <p:cNvPr id="38" name="object 38"/>
          <p:cNvSpPr txBox="1"/>
          <p:nvPr/>
        </p:nvSpPr>
        <p:spPr>
          <a:xfrm>
            <a:off x="3325086" y="2336956"/>
            <a:ext cx="1295043" cy="765274"/>
          </a:xfrm>
          <a:prstGeom prst="rect">
            <a:avLst/>
          </a:prstGeom>
        </p:spPr>
        <p:txBody>
          <a:bodyPr vert="horz" wrap="square" lIns="0" tIns="7620" rIns="0" bIns="0" rtlCol="0">
            <a:spAutoFit/>
          </a:bodyPr>
          <a:lstStyle/>
          <a:p>
            <a:pPr marL="20320" marR="12700" algn="ctr">
              <a:lnSpc>
                <a:spcPct val="104200"/>
              </a:lnSpc>
              <a:spcBef>
                <a:spcPts val="60"/>
              </a:spcBef>
            </a:pPr>
            <a:r>
              <a:rPr lang="es" sz="800" spc="-30" dirty="0">
                <a:solidFill>
                  <a:srgbClr val="FFFFFF"/>
                </a:solidFill>
                <a:latin typeface="Verdana"/>
                <a:cs typeface="Verdana"/>
              </a:rPr>
              <a:t>Su inversión</a:t>
            </a:r>
            <a:r>
              <a:rPr sz="800" spc="-35" dirty="0">
                <a:solidFill>
                  <a:srgbClr val="FFFFFF"/>
                </a:solidFill>
                <a:latin typeface="Verdana"/>
                <a:cs typeface="Verdana"/>
              </a:rPr>
              <a:t> </a:t>
            </a:r>
            <a:r>
              <a:rPr lang="es" sz="800" b="1" spc="-40" dirty="0">
                <a:solidFill>
                  <a:srgbClr val="FFFFFF"/>
                </a:solidFill>
                <a:latin typeface="Verdana"/>
                <a:cs typeface="Verdana"/>
              </a:rPr>
              <a:t>ESTARÁ BLOQUEADA 3 AÑOS </a:t>
            </a:r>
            <a:r>
              <a:rPr lang="es" sz="800" spc="-40" dirty="0">
                <a:solidFill>
                  <a:srgbClr val="FFFFFF"/>
                </a:solidFill>
                <a:latin typeface="Verdana"/>
                <a:cs typeface="Verdana"/>
              </a:rPr>
              <a:t>,</a:t>
            </a:r>
            <a:endParaRPr sz="800" dirty="0">
              <a:latin typeface="Tahoma"/>
              <a:cs typeface="Tahoma"/>
            </a:endParaRPr>
          </a:p>
          <a:p>
            <a:pPr marL="12700" marR="5080" indent="-635" algn="ctr">
              <a:lnSpc>
                <a:spcPct val="104200"/>
              </a:lnSpc>
            </a:pPr>
            <a:r>
              <a:rPr lang="es" sz="800" spc="-10" dirty="0">
                <a:solidFill>
                  <a:srgbClr val="FFFFFF"/>
                </a:solidFill>
                <a:latin typeface="Verdana"/>
                <a:cs typeface="Verdana"/>
              </a:rPr>
              <a:t>excepto en los casos en que se permita una liberación anticipada (ver suplemento local)</a:t>
            </a:r>
            <a:endParaRPr sz="800" dirty="0">
              <a:latin typeface="Verdana"/>
              <a:cs typeface="Verdana"/>
            </a:endParaRPr>
          </a:p>
        </p:txBody>
      </p:sp>
      <p:sp>
        <p:nvSpPr>
          <p:cNvPr id="40" name="object 40"/>
          <p:cNvSpPr txBox="1"/>
          <p:nvPr/>
        </p:nvSpPr>
        <p:spPr>
          <a:xfrm>
            <a:off x="5861050" y="558560"/>
            <a:ext cx="2002755" cy="2460865"/>
          </a:xfrm>
          <a:prstGeom prst="rect">
            <a:avLst/>
          </a:prstGeom>
        </p:spPr>
        <p:txBody>
          <a:bodyPr vert="horz" wrap="square" lIns="0" tIns="58419" rIns="0" bIns="0" rtlCol="0">
            <a:spAutoFit/>
          </a:bodyPr>
          <a:lstStyle/>
          <a:p>
            <a:pPr marL="12700" marR="388620">
              <a:lnSpc>
                <a:spcPts val="2300"/>
              </a:lnSpc>
              <a:spcBef>
                <a:spcPts val="459"/>
              </a:spcBef>
            </a:pPr>
            <a:r>
              <a:rPr lang="es" b="1" spc="-155" dirty="0">
                <a:solidFill>
                  <a:srgbClr val="162A75"/>
                </a:solidFill>
                <a:latin typeface="Tahoma"/>
                <a:cs typeface="Tahoma"/>
              </a:rPr>
              <a:t>PERÍMETRO</a:t>
            </a:r>
            <a:r>
              <a:rPr b="1" spc="-155" dirty="0">
                <a:solidFill>
                  <a:srgbClr val="162A75"/>
                </a:solidFill>
                <a:latin typeface="Tahoma"/>
                <a:cs typeface="Tahoma"/>
              </a:rPr>
              <a:t> </a:t>
            </a:r>
            <a:r>
              <a:rPr lang="es" b="1" spc="-50" dirty="0">
                <a:solidFill>
                  <a:srgbClr val="162A75"/>
                </a:solidFill>
                <a:latin typeface="Tahoma"/>
                <a:cs typeface="Tahoma"/>
              </a:rPr>
              <a:t>DEL</a:t>
            </a:r>
            <a:r>
              <a:rPr lang="es" b="1" spc="-110" dirty="0">
                <a:solidFill>
                  <a:srgbClr val="162A75"/>
                </a:solidFill>
                <a:latin typeface="Tahoma"/>
                <a:cs typeface="Tahoma"/>
              </a:rPr>
              <a:t> </a:t>
            </a:r>
            <a:r>
              <a:rPr b="1" spc="-120" dirty="0">
                <a:solidFill>
                  <a:srgbClr val="162A75"/>
                </a:solidFill>
                <a:latin typeface="Tahoma"/>
                <a:cs typeface="Tahoma"/>
              </a:rPr>
              <a:t>OFERTA</a:t>
            </a:r>
            <a:r>
              <a:rPr lang="es" b="1" spc="-120" dirty="0">
                <a:solidFill>
                  <a:srgbClr val="162A75"/>
                </a:solidFill>
                <a:latin typeface="Tahoma"/>
                <a:cs typeface="Tahoma"/>
              </a:rPr>
              <a:t>​</a:t>
            </a:r>
            <a:endParaRPr dirty="0">
              <a:latin typeface="Tahoma"/>
              <a:cs typeface="Tahoma"/>
            </a:endParaRPr>
          </a:p>
          <a:p>
            <a:pPr marL="96520" marR="568960">
              <a:lnSpc>
                <a:spcPct val="101899"/>
              </a:lnSpc>
              <a:spcBef>
                <a:spcPts val="700"/>
              </a:spcBef>
            </a:pPr>
            <a:r>
              <a:rPr lang="es" sz="900" spc="-35" dirty="0" err="1">
                <a:solidFill>
                  <a:srgbClr val="50687B"/>
                </a:solidFill>
                <a:latin typeface="Verdana"/>
                <a:cs typeface="Verdana"/>
              </a:rPr>
              <a:t>Alrededor</a:t>
            </a:r>
            <a:r>
              <a:rPr lang="es" sz="900" spc="-35" dirty="0">
                <a:solidFill>
                  <a:srgbClr val="50687B"/>
                </a:solidFill>
                <a:latin typeface="Verdana"/>
                <a:cs typeface="Verdana"/>
              </a:rPr>
              <a:t> </a:t>
            </a:r>
            <a:r>
              <a:rPr lang="es" sz="900" spc="-10" dirty="0">
                <a:solidFill>
                  <a:srgbClr val="50687B"/>
                </a:solidFill>
                <a:latin typeface="Verdana"/>
                <a:cs typeface="Verdana"/>
              </a:rPr>
              <a:t> </a:t>
            </a:r>
            <a:r>
              <a:rPr lang="es" sz="900" spc="-70" dirty="0">
                <a:solidFill>
                  <a:srgbClr val="50687B"/>
                </a:solidFill>
                <a:latin typeface="Verdana"/>
                <a:cs typeface="Verdana"/>
              </a:rPr>
              <a:t>53</a:t>
            </a:r>
            <a:r>
              <a:rPr lang="es" sz="900" spc="-15" dirty="0">
                <a:solidFill>
                  <a:srgbClr val="50687B"/>
                </a:solidFill>
                <a:latin typeface="Verdana"/>
                <a:cs typeface="Verdana"/>
              </a:rPr>
              <a:t> </a:t>
            </a:r>
            <a:r>
              <a:rPr lang="es" sz="900" spc="-65" dirty="0">
                <a:solidFill>
                  <a:srgbClr val="50687B"/>
                </a:solidFill>
                <a:latin typeface="Verdana"/>
                <a:cs typeface="Verdana"/>
              </a:rPr>
              <a:t>000</a:t>
            </a:r>
            <a:r>
              <a:rPr lang="es" sz="900" spc="-10" dirty="0">
                <a:solidFill>
                  <a:srgbClr val="50687B"/>
                </a:solidFill>
                <a:latin typeface="Verdana"/>
                <a:cs typeface="Verdana"/>
              </a:rPr>
              <a:t> </a:t>
            </a:r>
            <a:r>
              <a:rPr lang="es" sz="900" spc="-10" dirty="0" err="1">
                <a:solidFill>
                  <a:srgbClr val="50687B"/>
                </a:solidFill>
                <a:latin typeface="Verdana"/>
                <a:cs typeface="Verdana"/>
              </a:rPr>
              <a:t>Los empleados </a:t>
            </a:r>
            <a:r>
              <a:rPr lang="es" sz="900" spc="-10" dirty="0">
                <a:solidFill>
                  <a:srgbClr val="50687B"/>
                </a:solidFill>
                <a:latin typeface="Verdana"/>
                <a:cs typeface="Verdana"/>
              </a:rPr>
              <a:t>son </a:t>
            </a:r>
            <a:r>
              <a:rPr lang="es" sz="900" spc="-10" dirty="0" err="1">
                <a:solidFill>
                  <a:srgbClr val="50687B"/>
                </a:solidFill>
                <a:latin typeface="Verdana"/>
                <a:cs typeface="Verdana"/>
              </a:rPr>
              <a:t>elegibles </a:t>
            </a:r>
            <a:r>
              <a:rPr lang="es" sz="900" spc="-10" dirty="0">
                <a:solidFill>
                  <a:srgbClr val="50687B"/>
                </a:solidFill>
                <a:latin typeface="Verdana"/>
                <a:cs typeface="Verdana"/>
              </a:rPr>
              <a:t>para el plan.</a:t>
            </a:r>
            <a:endParaRPr lang="fr-FR" sz="900" dirty="0">
              <a:latin typeface="Verdana"/>
              <a:cs typeface="Verdana"/>
            </a:endParaRPr>
          </a:p>
          <a:p>
            <a:pPr marL="96520" marR="5080">
              <a:lnSpc>
                <a:spcPct val="101899"/>
              </a:lnSpc>
              <a:spcBef>
                <a:spcPts val="285"/>
              </a:spcBef>
            </a:pPr>
            <a:r>
              <a:rPr lang="es" sz="900" spc="-20" dirty="0">
                <a:solidFill>
                  <a:srgbClr val="50687B"/>
                </a:solidFill>
                <a:latin typeface="Verdana"/>
                <a:cs typeface="Verdana"/>
              </a:rPr>
              <a:t>El plan </a:t>
            </a:r>
            <a:r>
              <a:rPr lang="es" sz="900" spc="-20" dirty="0" err="1">
                <a:solidFill>
                  <a:srgbClr val="50687B"/>
                </a:solidFill>
                <a:latin typeface="Verdana"/>
                <a:cs typeface="Verdana"/>
              </a:rPr>
              <a:t>es</a:t>
            </a:r>
            <a:r>
              <a:rPr lang="es" sz="900" spc="-20" dirty="0">
                <a:solidFill>
                  <a:srgbClr val="50687B"/>
                </a:solidFill>
                <a:latin typeface="Verdana"/>
                <a:cs typeface="Verdana"/>
              </a:rPr>
              <a:t> </a:t>
            </a:r>
            <a:r>
              <a:rPr lang="es" sz="900" spc="-20" dirty="0" err="1">
                <a:solidFill>
                  <a:srgbClr val="50687B"/>
                </a:solidFill>
                <a:latin typeface="Verdana"/>
                <a:cs typeface="Verdana"/>
              </a:rPr>
              <a:t>Disponible </a:t>
            </a:r>
            <a:r>
              <a:rPr lang="es" sz="900" spc="-20" dirty="0">
                <a:solidFill>
                  <a:srgbClr val="50687B"/>
                </a:solidFill>
                <a:latin typeface="Verdana"/>
                <a:cs typeface="Verdana"/>
              </a:rPr>
              <a:t>en 20 países: </a:t>
            </a:r>
            <a:r>
              <a:rPr lang="es" sz="900" spc="-20" dirty="0" err="1">
                <a:solidFill>
                  <a:srgbClr val="50687B"/>
                </a:solidFill>
                <a:latin typeface="Verdana"/>
                <a:cs typeface="Verdana"/>
              </a:rPr>
              <a:t>Andorra </a:t>
            </a:r>
            <a:r>
              <a:rPr lang="es" sz="900" spc="-20" dirty="0">
                <a:solidFill>
                  <a:srgbClr val="50687B"/>
                </a:solidFill>
                <a:latin typeface="Verdana"/>
                <a:cs typeface="Verdana"/>
              </a:rPr>
              <a:t>, </a:t>
            </a:r>
            <a:r>
              <a:rPr lang="es" sz="900" spc="-20" dirty="0" err="1">
                <a:solidFill>
                  <a:srgbClr val="50687B"/>
                </a:solidFill>
                <a:latin typeface="Verdana"/>
                <a:cs typeface="Verdana"/>
              </a:rPr>
              <a:t>Bélgica </a:t>
            </a:r>
            <a:r>
              <a:rPr lang="es" sz="900" spc="-20" dirty="0">
                <a:solidFill>
                  <a:srgbClr val="50687B"/>
                </a:solidFill>
                <a:latin typeface="Verdana"/>
                <a:cs typeface="Verdana"/>
              </a:rPr>
              <a:t>, Brasil, Colombia, </a:t>
            </a:r>
            <a:r>
              <a:rPr lang="es" sz="900" spc="-20" dirty="0" err="1">
                <a:solidFill>
                  <a:srgbClr val="50687B"/>
                </a:solidFill>
                <a:latin typeface="Verdana"/>
                <a:cs typeface="Verdana"/>
              </a:rPr>
              <a:t>Dinamarca </a:t>
            </a:r>
            <a:r>
              <a:rPr lang="es" sz="900" spc="-20" dirty="0">
                <a:solidFill>
                  <a:srgbClr val="50687B"/>
                </a:solidFill>
                <a:latin typeface="Verdana"/>
                <a:cs typeface="Verdana"/>
              </a:rPr>
              <a:t>, </a:t>
            </a:r>
            <a:r>
              <a:rPr lang="es" sz="900" spc="-20" dirty="0" err="1">
                <a:solidFill>
                  <a:srgbClr val="50687B"/>
                </a:solidFill>
                <a:latin typeface="Verdana"/>
                <a:cs typeface="Verdana"/>
              </a:rPr>
              <a:t>España </a:t>
            </a:r>
            <a:r>
              <a:rPr lang="es" sz="900" spc="-20" dirty="0">
                <a:solidFill>
                  <a:srgbClr val="50687B"/>
                </a:solidFill>
                <a:latin typeface="Verdana"/>
                <a:cs typeface="Verdana"/>
              </a:rPr>
              <a:t>, Finlandia, Francia, Alemania, Irlanda </a:t>
            </a:r>
            <a:r>
              <a:rPr lang="es" sz="900" spc="-20" dirty="0" err="1">
                <a:solidFill>
                  <a:srgbClr val="50687B"/>
                </a:solidFill>
                <a:latin typeface="Verdana"/>
                <a:cs typeface="Verdana"/>
              </a:rPr>
              <a:t>, Italia </a:t>
            </a:r>
            <a:r>
              <a:rPr lang="es" sz="900" spc="-20" dirty="0">
                <a:solidFill>
                  <a:srgbClr val="50687B"/>
                </a:solidFill>
                <a:latin typeface="Verdana"/>
                <a:cs typeface="Verdana"/>
              </a:rPr>
              <a:t>, </a:t>
            </a:r>
            <a:r>
              <a:rPr lang="es" sz="900" spc="-20" dirty="0" err="1">
                <a:solidFill>
                  <a:srgbClr val="50687B"/>
                </a:solidFill>
                <a:latin typeface="Verdana"/>
                <a:cs typeface="Verdana"/>
              </a:rPr>
              <a:t>Luxemburgo </a:t>
            </a:r>
            <a:r>
              <a:rPr lang="es" sz="900" spc="-20" dirty="0">
                <a:solidFill>
                  <a:srgbClr val="50687B"/>
                </a:solidFill>
                <a:latin typeface="Verdana"/>
                <a:cs typeface="Verdana"/>
              </a:rPr>
              <a:t>, México , </a:t>
            </a:r>
            <a:r>
              <a:rPr lang="es" sz="900" spc="-20" dirty="0" err="1">
                <a:solidFill>
                  <a:srgbClr val="50687B"/>
                </a:solidFill>
                <a:latin typeface="Verdana"/>
                <a:cs typeface="Verdana"/>
              </a:rPr>
              <a:t>Noruega , Países Bajos </a:t>
            </a:r>
            <a:r>
              <a:rPr lang="es" sz="900" spc="-20" dirty="0">
                <a:solidFill>
                  <a:srgbClr val="50687B"/>
                </a:solidFill>
                <a:latin typeface="Verdana"/>
                <a:cs typeface="Verdana"/>
              </a:rPr>
              <a:t>, </a:t>
            </a:r>
            <a:r>
              <a:rPr lang="es" sz="900" spc="-20" dirty="0" err="1">
                <a:solidFill>
                  <a:srgbClr val="50687B"/>
                </a:solidFill>
                <a:latin typeface="Verdana"/>
                <a:cs typeface="Verdana"/>
              </a:rPr>
              <a:t>Polonia </a:t>
            </a:r>
            <a:r>
              <a:rPr lang="es" sz="900" spc="-20" dirty="0">
                <a:solidFill>
                  <a:srgbClr val="50687B"/>
                </a:solidFill>
                <a:latin typeface="Verdana"/>
                <a:cs typeface="Verdana"/>
              </a:rPr>
              <a:t>, Portugal, </a:t>
            </a:r>
            <a:r>
              <a:rPr lang="es" sz="900" spc="-20" dirty="0" err="1">
                <a:solidFill>
                  <a:srgbClr val="50687B"/>
                </a:solidFill>
                <a:latin typeface="Verdana"/>
                <a:cs typeface="Verdana"/>
              </a:rPr>
              <a:t>Reino Unido </a:t>
            </a:r>
            <a:r>
              <a:rPr lang="es" sz="900" spc="-20" dirty="0">
                <a:solidFill>
                  <a:srgbClr val="50687B"/>
                </a:solidFill>
                <a:latin typeface="Verdana"/>
                <a:cs typeface="Verdana"/>
              </a:rPr>
              <a:t>, </a:t>
            </a:r>
            <a:r>
              <a:rPr lang="es" sz="900" spc="-20" dirty="0" err="1">
                <a:solidFill>
                  <a:srgbClr val="50687B"/>
                </a:solidFill>
                <a:latin typeface="Verdana"/>
                <a:cs typeface="Verdana"/>
              </a:rPr>
              <a:t>Suecia </a:t>
            </a:r>
            <a:r>
              <a:rPr lang="es" sz="900" spc="-20" dirty="0">
                <a:solidFill>
                  <a:srgbClr val="50687B"/>
                </a:solidFill>
                <a:latin typeface="Verdana"/>
                <a:cs typeface="Verdana"/>
              </a:rPr>
              <a:t>y </a:t>
            </a:r>
            <a:r>
              <a:rPr lang="es" sz="900" spc="-20" dirty="0" err="1">
                <a:solidFill>
                  <a:srgbClr val="50687B"/>
                </a:solidFill>
                <a:latin typeface="Verdana"/>
                <a:cs typeface="Verdana"/>
              </a:rPr>
              <a:t>Suiza </a:t>
            </a:r>
            <a:r>
              <a:rPr lang="es" sz="900" spc="-20" dirty="0">
                <a:solidFill>
                  <a:srgbClr val="50687B"/>
                </a:solidFill>
                <a:latin typeface="Verdana"/>
                <a:cs typeface="Verdana"/>
              </a:rPr>
              <a:t>.</a:t>
            </a:r>
            <a:endParaRPr sz="900" dirty="0">
              <a:latin typeface="Verdana"/>
              <a:cs typeface="Verdana"/>
            </a:endParaRPr>
          </a:p>
        </p:txBody>
      </p:sp>
      <p:sp>
        <p:nvSpPr>
          <p:cNvPr id="41" name="object 41"/>
          <p:cNvSpPr txBox="1"/>
          <p:nvPr/>
        </p:nvSpPr>
        <p:spPr>
          <a:xfrm>
            <a:off x="5867997" y="4092014"/>
            <a:ext cx="749686" cy="422680"/>
          </a:xfrm>
          <a:prstGeom prst="rect">
            <a:avLst/>
          </a:prstGeom>
        </p:spPr>
        <p:txBody>
          <a:bodyPr vert="horz" wrap="square" lIns="0" tIns="10160" rIns="0" bIns="0" rtlCol="0">
            <a:spAutoFit/>
          </a:bodyPr>
          <a:lstStyle/>
          <a:p>
            <a:pPr marL="12700" marR="5080">
              <a:lnSpc>
                <a:spcPct val="101899"/>
              </a:lnSpc>
              <a:spcBef>
                <a:spcPts val="80"/>
              </a:spcBef>
            </a:pPr>
            <a:r>
              <a:rPr lang="es" sz="900" spc="-10" dirty="0" err="1">
                <a:solidFill>
                  <a:srgbClr val="50687B"/>
                </a:solidFill>
                <a:latin typeface="Verdana"/>
                <a:cs typeface="Verdana"/>
              </a:rPr>
              <a:t>Precio </a:t>
            </a:r>
            <a:r>
              <a:rPr lang="es" sz="900" spc="-10" dirty="0">
                <a:solidFill>
                  <a:srgbClr val="50687B"/>
                </a:solidFill>
                <a:latin typeface="Verdana"/>
                <a:cs typeface="Verdana"/>
              </a:rPr>
              <a:t>de referencia </a:t>
            </a:r>
            <a:r>
              <a:rPr lang="es" sz="900" spc="-10" dirty="0" err="1">
                <a:solidFill>
                  <a:srgbClr val="50687B"/>
                </a:solidFill>
                <a:latin typeface="Verdana"/>
                <a:cs typeface="Verdana"/>
              </a:rPr>
              <a:t>suposición</a:t>
            </a:r>
            <a:endParaRPr sz="900" dirty="0">
              <a:latin typeface="Verdana"/>
              <a:cs typeface="Verdana"/>
            </a:endParaRPr>
          </a:p>
        </p:txBody>
      </p:sp>
      <p:sp>
        <p:nvSpPr>
          <p:cNvPr id="42" name="object 42"/>
          <p:cNvSpPr txBox="1"/>
          <p:nvPr/>
        </p:nvSpPr>
        <p:spPr>
          <a:xfrm>
            <a:off x="9408179" y="4161864"/>
            <a:ext cx="715010" cy="281424"/>
          </a:xfrm>
          <a:prstGeom prst="rect">
            <a:avLst/>
          </a:prstGeom>
        </p:spPr>
        <p:txBody>
          <a:bodyPr vert="horz" wrap="square" lIns="0" tIns="10160" rIns="0" bIns="0" rtlCol="0">
            <a:spAutoFit/>
          </a:bodyPr>
          <a:lstStyle/>
          <a:p>
            <a:pPr marL="12700" marR="5080">
              <a:lnSpc>
                <a:spcPct val="101899"/>
              </a:lnSpc>
              <a:spcBef>
                <a:spcPts val="80"/>
              </a:spcBef>
            </a:pPr>
            <a:r>
              <a:rPr lang="es" sz="900" spc="-60" dirty="0" err="1">
                <a:solidFill>
                  <a:srgbClr val="50687B"/>
                </a:solidFill>
                <a:latin typeface="Verdana"/>
                <a:cs typeface="Verdana"/>
              </a:rPr>
              <a:t>Suscripción</a:t>
            </a:r>
            <a:r>
              <a:rPr lang="es" sz="900" spc="-60" dirty="0">
                <a:solidFill>
                  <a:srgbClr val="50687B"/>
                </a:solidFill>
                <a:latin typeface="Verdana"/>
                <a:cs typeface="Verdana"/>
              </a:rPr>
              <a:t> </a:t>
            </a:r>
            <a:r>
              <a:rPr lang="es" sz="900" spc="-60" dirty="0" err="1">
                <a:solidFill>
                  <a:srgbClr val="50687B"/>
                </a:solidFill>
                <a:latin typeface="Verdana"/>
                <a:cs typeface="Verdana"/>
              </a:rPr>
              <a:t>precio</a:t>
            </a:r>
            <a:endParaRPr sz="900" dirty="0">
              <a:latin typeface="Verdana"/>
              <a:cs typeface="Verdana"/>
            </a:endParaRPr>
          </a:p>
        </p:txBody>
      </p:sp>
      <p:sp>
        <p:nvSpPr>
          <p:cNvPr id="43" name="object 43"/>
          <p:cNvSpPr/>
          <p:nvPr/>
        </p:nvSpPr>
        <p:spPr>
          <a:xfrm>
            <a:off x="5867997" y="3864673"/>
            <a:ext cx="50165" cy="74930"/>
          </a:xfrm>
          <a:custGeom>
            <a:avLst/>
            <a:gdLst/>
            <a:ahLst/>
            <a:cxnLst/>
            <a:rect l="l" t="t" r="r" b="b"/>
            <a:pathLst>
              <a:path w="50164" h="74929">
                <a:moveTo>
                  <a:pt x="50152" y="37287"/>
                </a:moveTo>
                <a:lnTo>
                  <a:pt x="37274" y="24409"/>
                </a:lnTo>
                <a:lnTo>
                  <a:pt x="12865" y="0"/>
                </a:lnTo>
                <a:lnTo>
                  <a:pt x="0" y="12865"/>
                </a:lnTo>
                <a:lnTo>
                  <a:pt x="24409" y="37274"/>
                </a:lnTo>
                <a:lnTo>
                  <a:pt x="12" y="61696"/>
                </a:lnTo>
                <a:lnTo>
                  <a:pt x="12852" y="74561"/>
                </a:lnTo>
                <a:lnTo>
                  <a:pt x="37287" y="50126"/>
                </a:lnTo>
                <a:lnTo>
                  <a:pt x="50152" y="37287"/>
                </a:lnTo>
                <a:close/>
              </a:path>
            </a:pathLst>
          </a:custGeom>
          <a:solidFill>
            <a:srgbClr val="43C2CF"/>
          </a:solidFill>
        </p:spPr>
        <p:txBody>
          <a:bodyPr wrap="square" lIns="0" tIns="0" rIns="0" bIns="0" rtlCol="0"/>
          <a:lstStyle/>
          <a:p>
            <a:endParaRPr/>
          </a:p>
        </p:txBody>
      </p:sp>
      <p:sp>
        <p:nvSpPr>
          <p:cNvPr id="44" name="object 44"/>
          <p:cNvSpPr txBox="1"/>
          <p:nvPr/>
        </p:nvSpPr>
        <p:spPr>
          <a:xfrm>
            <a:off x="5935005" y="3060546"/>
            <a:ext cx="1952590" cy="918841"/>
          </a:xfrm>
          <a:prstGeom prst="rect">
            <a:avLst/>
          </a:prstGeom>
        </p:spPr>
        <p:txBody>
          <a:bodyPr vert="horz" wrap="square" lIns="0" tIns="48260" rIns="0" bIns="0" rtlCol="0">
            <a:spAutoFit/>
          </a:bodyPr>
          <a:lstStyle/>
          <a:p>
            <a:pPr marL="12700" marR="5080">
              <a:lnSpc>
                <a:spcPts val="2400"/>
              </a:lnSpc>
            </a:pPr>
            <a:r>
              <a:rPr lang="es" sz="1600" b="1" spc="-35" dirty="0">
                <a:solidFill>
                  <a:srgbClr val="162A75"/>
                </a:solidFill>
                <a:latin typeface="Tahoma"/>
                <a:cs typeface="Tahoma"/>
              </a:rPr>
              <a:t>COMPRENSIÓN</a:t>
            </a:r>
          </a:p>
          <a:p>
            <a:pPr marL="12700" marR="5080">
              <a:lnSpc>
                <a:spcPts val="2400"/>
              </a:lnSpc>
            </a:pPr>
            <a:r>
              <a:rPr lang="es" sz="1600" b="1" spc="-35" dirty="0">
                <a:solidFill>
                  <a:srgbClr val="162A75"/>
                </a:solidFill>
                <a:latin typeface="Tahoma"/>
                <a:cs typeface="Tahoma"/>
              </a:rPr>
              <a:t>LA OFERTA</a:t>
            </a:r>
          </a:p>
          <a:p>
            <a:pPr marL="12700" marR="5080">
              <a:lnSpc>
                <a:spcPts val="2400"/>
              </a:lnSpc>
            </a:pPr>
            <a:r>
              <a:rPr lang="es" sz="900" b="1" spc="90" dirty="0">
                <a:solidFill>
                  <a:srgbClr val="50687B"/>
                </a:solidFill>
                <a:latin typeface="Tahoma"/>
                <a:cs typeface="Tahoma"/>
              </a:rPr>
              <a:t>Descuento </a:t>
            </a:r>
            <a:r>
              <a:rPr lang="es" sz="900" b="1" spc="-50" dirty="0">
                <a:solidFill>
                  <a:srgbClr val="50687B"/>
                </a:solidFill>
                <a:latin typeface="Tahoma"/>
                <a:cs typeface="Tahoma"/>
              </a:rPr>
              <a:t>:</a:t>
            </a:r>
            <a:endParaRPr lang="fr-FR" sz="900" dirty="0">
              <a:latin typeface="Tahoma"/>
              <a:cs typeface="Tahoma"/>
            </a:endParaRPr>
          </a:p>
        </p:txBody>
      </p:sp>
      <p:sp>
        <p:nvSpPr>
          <p:cNvPr id="45" name="object 45"/>
          <p:cNvSpPr/>
          <p:nvPr/>
        </p:nvSpPr>
        <p:spPr>
          <a:xfrm>
            <a:off x="5867997" y="4785448"/>
            <a:ext cx="50165" cy="74930"/>
          </a:xfrm>
          <a:custGeom>
            <a:avLst/>
            <a:gdLst/>
            <a:ahLst/>
            <a:cxnLst/>
            <a:rect l="l" t="t" r="r" b="b"/>
            <a:pathLst>
              <a:path w="50164" h="74929">
                <a:moveTo>
                  <a:pt x="50152" y="37287"/>
                </a:moveTo>
                <a:lnTo>
                  <a:pt x="37274" y="24409"/>
                </a:lnTo>
                <a:lnTo>
                  <a:pt x="12865" y="0"/>
                </a:lnTo>
                <a:lnTo>
                  <a:pt x="0" y="12865"/>
                </a:lnTo>
                <a:lnTo>
                  <a:pt x="24409" y="37274"/>
                </a:lnTo>
                <a:lnTo>
                  <a:pt x="12" y="61696"/>
                </a:lnTo>
                <a:lnTo>
                  <a:pt x="12852" y="74561"/>
                </a:lnTo>
                <a:lnTo>
                  <a:pt x="37287" y="50126"/>
                </a:lnTo>
                <a:lnTo>
                  <a:pt x="50152" y="37287"/>
                </a:lnTo>
                <a:close/>
              </a:path>
            </a:pathLst>
          </a:custGeom>
          <a:solidFill>
            <a:srgbClr val="43C2CF"/>
          </a:solidFill>
        </p:spPr>
        <p:txBody>
          <a:bodyPr wrap="square" lIns="0" tIns="0" rIns="0" bIns="0" rtlCol="0"/>
          <a:lstStyle/>
          <a:p>
            <a:endParaRPr/>
          </a:p>
        </p:txBody>
      </p:sp>
      <p:sp>
        <p:nvSpPr>
          <p:cNvPr id="46" name="object 46"/>
          <p:cNvSpPr txBox="1"/>
          <p:nvPr/>
        </p:nvSpPr>
        <p:spPr>
          <a:xfrm>
            <a:off x="5939683" y="4733005"/>
            <a:ext cx="3995793" cy="151323"/>
          </a:xfrm>
          <a:prstGeom prst="rect">
            <a:avLst/>
          </a:prstGeom>
        </p:spPr>
        <p:txBody>
          <a:bodyPr vert="horz" wrap="square" lIns="0" tIns="12700" rIns="0" bIns="0" rtlCol="0">
            <a:spAutoFit/>
          </a:bodyPr>
          <a:lstStyle/>
          <a:p>
            <a:pPr marL="12700">
              <a:lnSpc>
                <a:spcPct val="100000"/>
              </a:lnSpc>
              <a:spcBef>
                <a:spcPts val="100"/>
              </a:spcBef>
            </a:pPr>
            <a:r>
              <a:rPr lang="es" sz="900" b="1" dirty="0">
                <a:solidFill>
                  <a:srgbClr val="50687B"/>
                </a:solidFill>
                <a:latin typeface="Tahoma"/>
                <a:cs typeface="Tahoma"/>
              </a:rPr>
              <a:t>Contribución de contrapartida</a:t>
            </a:r>
            <a:r>
              <a:rPr sz="900" b="1" spc="160" dirty="0">
                <a:solidFill>
                  <a:srgbClr val="50687B"/>
                </a:solidFill>
                <a:latin typeface="Tahoma"/>
                <a:cs typeface="Tahoma"/>
              </a:rPr>
              <a:t> </a:t>
            </a:r>
            <a:r>
              <a:rPr sz="900" b="1" dirty="0">
                <a:solidFill>
                  <a:srgbClr val="50687B"/>
                </a:solidFill>
                <a:latin typeface="Tahoma"/>
                <a:cs typeface="Tahoma"/>
              </a:rPr>
              <a:t>:</a:t>
            </a:r>
            <a:r>
              <a:rPr sz="900" b="1" spc="160" dirty="0">
                <a:solidFill>
                  <a:srgbClr val="50687B"/>
                </a:solidFill>
                <a:latin typeface="Tahoma"/>
                <a:cs typeface="Tahoma"/>
              </a:rPr>
              <a:t> </a:t>
            </a:r>
            <a:r>
              <a:rPr lang="es" sz="900" spc="-85" dirty="0">
                <a:solidFill>
                  <a:srgbClr val="50687B"/>
                </a:solidFill>
                <a:latin typeface="Verdana"/>
                <a:cs typeface="Verdana"/>
              </a:rPr>
              <a:t>1 acción ofrecida por cada 10 acciones suscritas</a:t>
            </a:r>
            <a:endParaRPr sz="900" dirty="0">
              <a:latin typeface="Verdana"/>
              <a:cs typeface="Verdana"/>
            </a:endParaRPr>
          </a:p>
        </p:txBody>
      </p:sp>
      <p:graphicFrame>
        <p:nvGraphicFramePr>
          <p:cNvPr id="47" name="object 47"/>
          <p:cNvGraphicFramePr>
            <a:graphicFrameLocks noGrp="1"/>
          </p:cNvGraphicFramePr>
          <p:nvPr/>
        </p:nvGraphicFramePr>
        <p:xfrm>
          <a:off x="3651250" y="5464909"/>
          <a:ext cx="5251477" cy="1115058"/>
        </p:xfrm>
        <a:graphic>
          <a:graphicData uri="http://schemas.openxmlformats.org/drawingml/2006/table">
            <a:tbl>
              <a:tblPr firstRow="1" bandRow="1">
                <a:tableStyleId>{2D5ABB26-0587-4C30-8999-92F81FD0307C}</a:tableStyleId>
              </a:tblPr>
              <a:tblGrid>
                <a:gridCol w="791555">
                  <a:extLst>
                    <a:ext uri="{9D8B030D-6E8A-4147-A177-3AD203B41FA5}">
                      <a16:colId xmlns:a16="http://schemas.microsoft.com/office/drawing/2014/main" val="20000"/>
                    </a:ext>
                  </a:extLst>
                </a:gridCol>
                <a:gridCol w="925194">
                  <a:extLst>
                    <a:ext uri="{9D8B030D-6E8A-4147-A177-3AD203B41FA5}">
                      <a16:colId xmlns:a16="http://schemas.microsoft.com/office/drawing/2014/main" val="20001"/>
                    </a:ext>
                  </a:extLst>
                </a:gridCol>
                <a:gridCol w="797851">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831877">
                  <a:extLst>
                    <a:ext uri="{9D8B030D-6E8A-4147-A177-3AD203B41FA5}">
                      <a16:colId xmlns:a16="http://schemas.microsoft.com/office/drawing/2014/main" val="20005"/>
                    </a:ext>
                  </a:extLst>
                </a:gridCol>
              </a:tblGrid>
              <a:tr h="282575">
                <a:tc>
                  <a:txBody>
                    <a:bodyPr/>
                    <a:lstStyle/>
                    <a:p>
                      <a:pPr marL="171450" marR="142875" indent="73025" algn="l">
                        <a:lnSpc>
                          <a:spcPts val="800"/>
                        </a:lnSpc>
                        <a:spcBef>
                          <a:spcPts val="85"/>
                        </a:spcBef>
                      </a:pPr>
                      <a:r>
                        <a:rPr lang="es" sz="700" b="1" spc="-20" dirty="0">
                          <a:solidFill>
                            <a:srgbClr val="162A75"/>
                          </a:solidFill>
                          <a:latin typeface="Tahoma"/>
                          <a:cs typeface="Tahoma"/>
                        </a:rPr>
                        <a:t>TU COMPRAS</a:t>
                      </a:r>
                      <a:endParaRPr sz="700" dirty="0">
                        <a:latin typeface="Tahoma"/>
                        <a:cs typeface="Tahoma"/>
                      </a:endParaRPr>
                    </a:p>
                  </a:txBody>
                  <a:tcPr marL="0" marR="0" marT="10795" marB="0" anchor="ctr">
                    <a:lnB w="6350">
                      <a:solidFill>
                        <a:srgbClr val="162A75"/>
                      </a:solidFill>
                      <a:prstDash val="solid"/>
                    </a:lnB>
                    <a:solidFill>
                      <a:srgbClr val="FFFFFF"/>
                    </a:solidFill>
                  </a:tcPr>
                </a:tc>
                <a:tc>
                  <a:txBody>
                    <a:bodyPr/>
                    <a:lstStyle/>
                    <a:p>
                      <a:pPr marL="83820" marR="101600" indent="117475">
                        <a:lnSpc>
                          <a:spcPts val="800"/>
                        </a:lnSpc>
                        <a:spcBef>
                          <a:spcPts val="85"/>
                        </a:spcBef>
                      </a:pPr>
                      <a:r>
                        <a:rPr lang="es" sz="700" b="1" dirty="0">
                          <a:solidFill>
                            <a:srgbClr val="162A75"/>
                          </a:solidFill>
                          <a:latin typeface="Tahoma"/>
                          <a:cs typeface="Tahoma"/>
                        </a:rPr>
                        <a:t>VALOR DE SUS ACCIONES </a:t>
                      </a:r>
                      <a:r>
                        <a:rPr sz="600" b="1" spc="-15" baseline="34722" dirty="0">
                          <a:solidFill>
                            <a:srgbClr val="162A75"/>
                          </a:solidFill>
                          <a:latin typeface="Tahoma"/>
                          <a:cs typeface="Tahoma"/>
                        </a:rPr>
                        <a:t>(1)</a:t>
                      </a:r>
                      <a:endParaRPr sz="600" baseline="34722" dirty="0">
                        <a:latin typeface="Tahoma"/>
                        <a:cs typeface="Tahoma"/>
                      </a:endParaRPr>
                    </a:p>
                  </a:txBody>
                  <a:tcPr marL="0" marR="0" marT="10795" marB="0" anchor="ctr">
                    <a:lnB w="6350">
                      <a:solidFill>
                        <a:srgbClr val="162A75"/>
                      </a:solidFill>
                      <a:prstDash val="solid"/>
                    </a:lnB>
                    <a:solidFill>
                      <a:srgbClr val="FFFFFF"/>
                    </a:solidFill>
                  </a:tcPr>
                </a:tc>
                <a:tc>
                  <a:txBody>
                    <a:bodyPr/>
                    <a:lstStyle/>
                    <a:p>
                      <a:pPr marL="109220" marR="106680" indent="1905" algn="ctr">
                        <a:lnSpc>
                          <a:spcPts val="800"/>
                        </a:lnSpc>
                        <a:spcBef>
                          <a:spcPts val="85"/>
                        </a:spcBef>
                      </a:pPr>
                      <a:r>
                        <a:rPr lang="es" sz="700" b="1" spc="-10" dirty="0">
                          <a:solidFill>
                            <a:srgbClr val="162A75"/>
                          </a:solidFill>
                          <a:latin typeface="Tahoma"/>
                          <a:cs typeface="Tahoma"/>
                        </a:rPr>
                        <a:t>30% DE DESCUENTO</a:t>
                      </a:r>
                      <a:endParaRPr sz="700" dirty="0">
                        <a:latin typeface="Tahoma"/>
                        <a:cs typeface="Tahoma"/>
                      </a:endParaRPr>
                    </a:p>
                  </a:txBody>
                  <a:tcPr marL="0" marR="0" marT="10795" marB="0" anchor="ctr">
                    <a:lnB w="6350">
                      <a:solidFill>
                        <a:srgbClr val="162A75"/>
                      </a:solidFill>
                      <a:prstDash val="solid"/>
                    </a:lnB>
                  </a:tcPr>
                </a:tc>
                <a:tc>
                  <a:txBody>
                    <a:bodyPr/>
                    <a:lstStyle/>
                    <a:p>
                      <a:pPr marL="114300" marR="57785" indent="4445" algn="ctr">
                        <a:lnSpc>
                          <a:spcPts val="800"/>
                        </a:lnSpc>
                        <a:spcBef>
                          <a:spcPts val="85"/>
                        </a:spcBef>
                      </a:pPr>
                      <a:r>
                        <a:rPr lang="es" sz="700" b="1" spc="-10" dirty="0">
                          <a:solidFill>
                            <a:srgbClr val="162A75"/>
                          </a:solidFill>
                          <a:latin typeface="Tahoma"/>
                          <a:cs typeface="Tahoma"/>
                        </a:rPr>
                        <a:t>APORTACIÓN DE IGUALIZACIÓN EN ACCIONES </a:t>
                      </a:r>
                      <a:r>
                        <a:rPr lang="es" sz="600" b="1" spc="-15" baseline="34722" dirty="0">
                          <a:solidFill>
                            <a:srgbClr val="162A75"/>
                          </a:solidFill>
                          <a:latin typeface="Tahoma"/>
                          <a:cs typeface="Tahoma"/>
                        </a:rPr>
                        <a:t>(2)</a:t>
                      </a:r>
                      <a:endParaRPr sz="600" baseline="34722" dirty="0">
                        <a:latin typeface="Tahoma"/>
                        <a:cs typeface="Tahoma"/>
                      </a:endParaRPr>
                    </a:p>
                  </a:txBody>
                  <a:tcPr marL="0" marR="0" marT="10795" marB="0" anchor="ctr">
                    <a:lnB w="6350">
                      <a:solidFill>
                        <a:srgbClr val="162A75"/>
                      </a:solidFill>
                      <a:prstDash val="solid"/>
                    </a:lnB>
                  </a:tcPr>
                </a:tc>
                <a:tc>
                  <a:txBody>
                    <a:bodyPr/>
                    <a:lstStyle/>
                    <a:p>
                      <a:pPr marL="146685" marR="64135" indent="-81280" algn="ctr">
                        <a:lnSpc>
                          <a:spcPts val="800"/>
                        </a:lnSpc>
                        <a:spcBef>
                          <a:spcPts val="85"/>
                        </a:spcBef>
                      </a:pPr>
                      <a:r>
                        <a:rPr lang="es" sz="700" b="1" dirty="0">
                          <a:solidFill>
                            <a:srgbClr val="162A75"/>
                          </a:solidFill>
                          <a:latin typeface="Tahoma"/>
                          <a:cs typeface="Tahoma"/>
                        </a:rPr>
                        <a:t>TU CONTRIBUCIÓN PERSONAL</a:t>
                      </a:r>
                      <a:endParaRPr sz="700" dirty="0">
                        <a:latin typeface="Tahoma"/>
                        <a:cs typeface="Tahoma"/>
                      </a:endParaRPr>
                    </a:p>
                  </a:txBody>
                  <a:tcPr marL="0" marR="0" marT="10795" marB="0" anchor="ctr">
                    <a:lnB w="6350">
                      <a:solidFill>
                        <a:srgbClr val="162A75"/>
                      </a:solidFill>
                      <a:prstDash val="solid"/>
                    </a:lnB>
                  </a:tcPr>
                </a:tc>
                <a:tc>
                  <a:txBody>
                    <a:bodyPr/>
                    <a:lstStyle/>
                    <a:p>
                      <a:pPr marL="132715" marR="73660" indent="-61594" algn="ctr">
                        <a:lnSpc>
                          <a:spcPts val="800"/>
                        </a:lnSpc>
                        <a:spcBef>
                          <a:spcPts val="85"/>
                        </a:spcBef>
                      </a:pPr>
                      <a:r>
                        <a:rPr lang="es" sz="700" b="1" dirty="0">
                          <a:solidFill>
                            <a:srgbClr val="162A75"/>
                          </a:solidFill>
                          <a:latin typeface="Tahoma"/>
                          <a:cs typeface="Tahoma"/>
                        </a:rPr>
                        <a:t>CARTERA TOTAL</a:t>
                      </a:r>
                      <a:endParaRPr sz="700" dirty="0">
                        <a:latin typeface="Tahoma"/>
                        <a:cs typeface="Tahoma"/>
                      </a:endParaRPr>
                    </a:p>
                  </a:txBody>
                  <a:tcPr marL="0" marR="0" marT="10795" marB="0" anchor="ctr">
                    <a:lnB w="6350">
                      <a:solidFill>
                        <a:srgbClr val="162A75"/>
                      </a:solidFill>
                      <a:prstDash val="solid"/>
                    </a:lnB>
                  </a:tcPr>
                </a:tc>
                <a:extLst>
                  <a:ext uri="{0D108BD9-81ED-4DB2-BD59-A6C34878D82A}">
                    <a16:rowId xmlns:a16="http://schemas.microsoft.com/office/drawing/2014/main" val="10000"/>
                  </a:ext>
                </a:extLst>
              </a:tr>
              <a:tr h="224790">
                <a:tc>
                  <a:txBody>
                    <a:bodyPr/>
                    <a:lstStyle/>
                    <a:p>
                      <a:pPr marL="22225" algn="ctr">
                        <a:lnSpc>
                          <a:spcPct val="100000"/>
                        </a:lnSpc>
                        <a:spcBef>
                          <a:spcPts val="505"/>
                        </a:spcBef>
                      </a:pPr>
                      <a:r>
                        <a:rPr sz="700" spc="-70" dirty="0">
                          <a:solidFill>
                            <a:srgbClr val="50687B"/>
                          </a:solidFill>
                          <a:latin typeface="Verdana"/>
                          <a:cs typeface="Verdana"/>
                        </a:rPr>
                        <a:t>6</a:t>
                      </a:r>
                      <a:r>
                        <a:rPr sz="700" spc="-10" dirty="0">
                          <a:solidFill>
                            <a:srgbClr val="50687B"/>
                          </a:solidFill>
                          <a:latin typeface="Verdana"/>
                          <a:cs typeface="Verdana"/>
                        </a:rPr>
                        <a:t> </a:t>
                      </a:r>
                      <a:r>
                        <a:rPr lang="es" sz="700" spc="-10" dirty="0" err="1">
                          <a:solidFill>
                            <a:srgbClr val="50687B"/>
                          </a:solidFill>
                          <a:latin typeface="Verdana"/>
                          <a:cs typeface="Verdana"/>
                        </a:rPr>
                        <a:t>acciones </a:t>
                      </a:r>
                      <a:r>
                        <a:rPr lang="es" sz="600" b="1" spc="-15" baseline="34722" dirty="0">
                          <a:solidFill>
                            <a:srgbClr val="162A75"/>
                          </a:solidFill>
                          <a:latin typeface="Tahoma"/>
                          <a:cs typeface="Tahoma"/>
                        </a:rPr>
                        <a:t>(2)</a:t>
                      </a:r>
                      <a:endParaRPr sz="600" baseline="34722" dirty="0">
                        <a:latin typeface="Verdana"/>
                        <a:cs typeface="Verdana"/>
                      </a:endParaRPr>
                    </a:p>
                  </a:txBody>
                  <a:tcPr marL="0" marR="0" marT="64135" marB="0">
                    <a:lnT w="6350">
                      <a:solidFill>
                        <a:srgbClr val="162A75"/>
                      </a:solidFill>
                      <a:prstDash val="solid"/>
                    </a:lnT>
                    <a:solidFill>
                      <a:srgbClr val="FFFFFF"/>
                    </a:solidFill>
                  </a:tcPr>
                </a:tc>
                <a:tc>
                  <a:txBody>
                    <a:bodyPr/>
                    <a:lstStyle/>
                    <a:p>
                      <a:pPr marR="18415" algn="ctr">
                        <a:lnSpc>
                          <a:spcPct val="100000"/>
                        </a:lnSpc>
                        <a:spcBef>
                          <a:spcPts val="505"/>
                        </a:spcBef>
                      </a:pPr>
                      <a:r>
                        <a:rPr sz="700" spc="-50" dirty="0">
                          <a:solidFill>
                            <a:srgbClr val="50687B"/>
                          </a:solidFill>
                          <a:latin typeface="Verdana"/>
                          <a:cs typeface="Verdana"/>
                        </a:rPr>
                        <a:t>120</a:t>
                      </a:r>
                      <a:r>
                        <a:rPr sz="700" spc="-15" dirty="0">
                          <a:solidFill>
                            <a:srgbClr val="50687B"/>
                          </a:solidFill>
                          <a:latin typeface="Verdana"/>
                          <a:cs typeface="Verdana"/>
                        </a:rPr>
                        <a:t> </a:t>
                      </a:r>
                      <a:r>
                        <a:rPr sz="700" spc="-60" dirty="0">
                          <a:solidFill>
                            <a:srgbClr val="50687B"/>
                          </a:solidFill>
                          <a:latin typeface="Verdana"/>
                          <a:cs typeface="Verdana"/>
                        </a:rPr>
                        <a:t>€</a:t>
                      </a:r>
                      <a:endParaRPr sz="700">
                        <a:latin typeface="Verdana"/>
                        <a:cs typeface="Verdana"/>
                      </a:endParaRPr>
                    </a:p>
                  </a:txBody>
                  <a:tcPr marL="0" marR="0" marT="64135" marB="0">
                    <a:lnT w="6350">
                      <a:solidFill>
                        <a:srgbClr val="162A75"/>
                      </a:solidFill>
                      <a:prstDash val="solid"/>
                    </a:lnT>
                    <a:solidFill>
                      <a:srgbClr val="FFFFFF"/>
                    </a:solidFill>
                  </a:tcPr>
                </a:tc>
                <a:tc>
                  <a:txBody>
                    <a:bodyPr/>
                    <a:lstStyle/>
                    <a:p>
                      <a:pPr algn="ctr">
                        <a:lnSpc>
                          <a:spcPct val="100000"/>
                        </a:lnSpc>
                        <a:spcBef>
                          <a:spcPts val="505"/>
                        </a:spcBef>
                      </a:pPr>
                      <a:r>
                        <a:rPr sz="700" spc="-90" dirty="0">
                          <a:solidFill>
                            <a:srgbClr val="50687B"/>
                          </a:solidFill>
                          <a:latin typeface="Verdana"/>
                          <a:cs typeface="Verdana"/>
                        </a:rPr>
                        <a:t>-</a:t>
                      </a:r>
                      <a:r>
                        <a:rPr sz="700" spc="-5" dirty="0">
                          <a:solidFill>
                            <a:srgbClr val="50687B"/>
                          </a:solidFill>
                          <a:latin typeface="Verdana"/>
                          <a:cs typeface="Verdana"/>
                        </a:rPr>
                        <a:t> </a:t>
                      </a:r>
                      <a:r>
                        <a:rPr sz="700" spc="-60" dirty="0">
                          <a:solidFill>
                            <a:srgbClr val="50687B"/>
                          </a:solidFill>
                          <a:latin typeface="Verdana"/>
                          <a:cs typeface="Verdana"/>
                        </a:rPr>
                        <a:t>36</a:t>
                      </a:r>
                      <a:r>
                        <a:rPr sz="700" spc="-5" dirty="0">
                          <a:solidFill>
                            <a:srgbClr val="50687B"/>
                          </a:solidFill>
                          <a:latin typeface="Verdana"/>
                          <a:cs typeface="Verdana"/>
                        </a:rPr>
                        <a:t> </a:t>
                      </a:r>
                      <a:r>
                        <a:rPr sz="700" spc="-50" dirty="0">
                          <a:solidFill>
                            <a:srgbClr val="50687B"/>
                          </a:solidFill>
                          <a:latin typeface="Verdana"/>
                          <a:cs typeface="Verdana"/>
                        </a:rPr>
                        <a:t>€</a:t>
                      </a:r>
                      <a:endParaRPr sz="700">
                        <a:latin typeface="Verdana"/>
                        <a:cs typeface="Verdana"/>
                      </a:endParaRPr>
                    </a:p>
                  </a:txBody>
                  <a:tcPr marL="0" marR="0" marT="64135" marB="0">
                    <a:lnT w="6350">
                      <a:solidFill>
                        <a:srgbClr val="162A75"/>
                      </a:solidFill>
                      <a:prstDash val="solid"/>
                    </a:lnT>
                  </a:tcPr>
                </a:tc>
                <a:tc>
                  <a:txBody>
                    <a:bodyPr/>
                    <a:lstStyle/>
                    <a:p>
                      <a:pPr marR="362585" algn="r">
                        <a:lnSpc>
                          <a:spcPct val="100000"/>
                        </a:lnSpc>
                        <a:spcBef>
                          <a:spcPts val="505"/>
                        </a:spcBef>
                      </a:pPr>
                      <a:r>
                        <a:rPr sz="700" spc="-50" dirty="0">
                          <a:solidFill>
                            <a:srgbClr val="50687B"/>
                          </a:solidFill>
                          <a:latin typeface="Verdana"/>
                          <a:cs typeface="Verdana"/>
                        </a:rPr>
                        <a:t>0</a:t>
                      </a:r>
                      <a:endParaRPr sz="700">
                        <a:latin typeface="Verdana"/>
                        <a:cs typeface="Verdana"/>
                      </a:endParaRPr>
                    </a:p>
                  </a:txBody>
                  <a:tcPr marL="0" marR="0" marT="64135" marB="0">
                    <a:lnT w="6350">
                      <a:solidFill>
                        <a:srgbClr val="162A75"/>
                      </a:solidFill>
                      <a:prstDash val="solid"/>
                    </a:lnT>
                  </a:tcPr>
                </a:tc>
                <a:tc>
                  <a:txBody>
                    <a:bodyPr/>
                    <a:lstStyle/>
                    <a:p>
                      <a:pPr algn="ctr">
                        <a:lnSpc>
                          <a:spcPct val="100000"/>
                        </a:lnSpc>
                        <a:spcBef>
                          <a:spcPts val="505"/>
                        </a:spcBef>
                      </a:pPr>
                      <a:r>
                        <a:rPr sz="700" spc="-60" dirty="0">
                          <a:solidFill>
                            <a:srgbClr val="50687B"/>
                          </a:solidFill>
                          <a:latin typeface="Verdana"/>
                          <a:cs typeface="Verdana"/>
                        </a:rPr>
                        <a:t>84</a:t>
                      </a:r>
                      <a:r>
                        <a:rPr sz="700" spc="-5" dirty="0">
                          <a:solidFill>
                            <a:srgbClr val="50687B"/>
                          </a:solidFill>
                          <a:latin typeface="Verdana"/>
                          <a:cs typeface="Verdana"/>
                        </a:rPr>
                        <a:t> </a:t>
                      </a:r>
                      <a:r>
                        <a:rPr sz="700" spc="-50" dirty="0">
                          <a:solidFill>
                            <a:srgbClr val="50687B"/>
                          </a:solidFill>
                          <a:latin typeface="Verdana"/>
                          <a:cs typeface="Verdana"/>
                        </a:rPr>
                        <a:t>€</a:t>
                      </a:r>
                      <a:endParaRPr sz="700">
                        <a:latin typeface="Verdana"/>
                        <a:cs typeface="Verdana"/>
                      </a:endParaRPr>
                    </a:p>
                  </a:txBody>
                  <a:tcPr marL="0" marR="0" marT="64135" marB="0">
                    <a:lnT w="6350">
                      <a:solidFill>
                        <a:srgbClr val="162A75"/>
                      </a:solidFill>
                      <a:prstDash val="solid"/>
                    </a:lnT>
                  </a:tcPr>
                </a:tc>
                <a:tc>
                  <a:txBody>
                    <a:bodyPr/>
                    <a:lstStyle/>
                    <a:p>
                      <a:pPr marR="4445" algn="ctr">
                        <a:lnSpc>
                          <a:spcPct val="100000"/>
                        </a:lnSpc>
                        <a:spcBef>
                          <a:spcPts val="505"/>
                        </a:spcBef>
                      </a:pPr>
                      <a:r>
                        <a:rPr sz="700" spc="-50" dirty="0">
                          <a:solidFill>
                            <a:srgbClr val="50687B"/>
                          </a:solidFill>
                          <a:latin typeface="Verdana"/>
                          <a:cs typeface="Verdana"/>
                        </a:rPr>
                        <a:t>120</a:t>
                      </a:r>
                      <a:r>
                        <a:rPr sz="700" spc="-15" dirty="0">
                          <a:solidFill>
                            <a:srgbClr val="50687B"/>
                          </a:solidFill>
                          <a:latin typeface="Verdana"/>
                          <a:cs typeface="Verdana"/>
                        </a:rPr>
                        <a:t> </a:t>
                      </a:r>
                      <a:r>
                        <a:rPr sz="700" spc="-60" dirty="0">
                          <a:solidFill>
                            <a:srgbClr val="50687B"/>
                          </a:solidFill>
                          <a:latin typeface="Verdana"/>
                          <a:cs typeface="Verdana"/>
                        </a:rPr>
                        <a:t>€</a:t>
                      </a:r>
                      <a:endParaRPr sz="700">
                        <a:latin typeface="Verdana"/>
                        <a:cs typeface="Verdana"/>
                      </a:endParaRPr>
                    </a:p>
                  </a:txBody>
                  <a:tcPr marL="0" marR="0" marT="64135" marB="0">
                    <a:lnT w="6350">
                      <a:solidFill>
                        <a:srgbClr val="162A75"/>
                      </a:solidFill>
                      <a:prstDash val="solid"/>
                    </a:lnT>
                  </a:tcPr>
                </a:tc>
                <a:extLst>
                  <a:ext uri="{0D108BD9-81ED-4DB2-BD59-A6C34878D82A}">
                    <a16:rowId xmlns:a16="http://schemas.microsoft.com/office/drawing/2014/main" val="10001"/>
                  </a:ext>
                </a:extLst>
              </a:tr>
              <a:tr h="211454">
                <a:tc>
                  <a:txBody>
                    <a:bodyPr/>
                    <a:lstStyle/>
                    <a:p>
                      <a:pPr marL="22225" algn="ctr">
                        <a:lnSpc>
                          <a:spcPct val="100000"/>
                        </a:lnSpc>
                        <a:spcBef>
                          <a:spcPts val="395"/>
                        </a:spcBef>
                      </a:pPr>
                      <a:r>
                        <a:rPr sz="700" spc="-60" dirty="0">
                          <a:solidFill>
                            <a:srgbClr val="50687B"/>
                          </a:solidFill>
                          <a:latin typeface="Verdana"/>
                          <a:cs typeface="Verdana"/>
                        </a:rPr>
                        <a:t>10</a:t>
                      </a:r>
                      <a:r>
                        <a:rPr sz="700" spc="-5" dirty="0">
                          <a:solidFill>
                            <a:srgbClr val="50687B"/>
                          </a:solidFill>
                          <a:latin typeface="Verdana"/>
                          <a:cs typeface="Verdana"/>
                        </a:rPr>
                        <a:t> </a:t>
                      </a:r>
                      <a:r>
                        <a:rPr lang="es" sz="700" spc="-10" dirty="0" err="1">
                          <a:solidFill>
                            <a:srgbClr val="50687B"/>
                          </a:solidFill>
                          <a:latin typeface="Verdana"/>
                          <a:cs typeface="Verdana"/>
                        </a:rPr>
                        <a:t>acciones </a:t>
                      </a:r>
                      <a:r>
                        <a:rPr lang="es" sz="600" b="1" spc="-15" baseline="34722" dirty="0">
                          <a:solidFill>
                            <a:srgbClr val="162A75"/>
                          </a:solidFill>
                          <a:latin typeface="Tahoma"/>
                          <a:cs typeface="Tahoma"/>
                        </a:rPr>
                        <a:t>(2)</a:t>
                      </a:r>
                      <a:endParaRPr sz="600" baseline="34722" dirty="0">
                        <a:latin typeface="Verdana"/>
                        <a:cs typeface="Verdana"/>
                      </a:endParaRPr>
                    </a:p>
                  </a:txBody>
                  <a:tcPr marL="0" marR="0" marT="50165" marB="0">
                    <a:solidFill>
                      <a:srgbClr val="FFFFFF"/>
                    </a:solidFill>
                  </a:tcPr>
                </a:tc>
                <a:tc>
                  <a:txBody>
                    <a:bodyPr/>
                    <a:lstStyle/>
                    <a:p>
                      <a:pPr marR="18415" algn="ctr">
                        <a:lnSpc>
                          <a:spcPct val="100000"/>
                        </a:lnSpc>
                        <a:spcBef>
                          <a:spcPts val="395"/>
                        </a:spcBef>
                      </a:pPr>
                      <a:r>
                        <a:rPr sz="700" spc="-50" dirty="0">
                          <a:solidFill>
                            <a:srgbClr val="50687B"/>
                          </a:solidFill>
                          <a:latin typeface="Verdana"/>
                          <a:cs typeface="Verdana"/>
                        </a:rPr>
                        <a:t>200</a:t>
                      </a:r>
                      <a:r>
                        <a:rPr sz="700" spc="-15" dirty="0">
                          <a:solidFill>
                            <a:srgbClr val="50687B"/>
                          </a:solidFill>
                          <a:latin typeface="Verdana"/>
                          <a:cs typeface="Verdana"/>
                        </a:rPr>
                        <a:t> </a:t>
                      </a:r>
                      <a:r>
                        <a:rPr sz="700" spc="-60" dirty="0">
                          <a:solidFill>
                            <a:srgbClr val="50687B"/>
                          </a:solidFill>
                          <a:latin typeface="Verdana"/>
                          <a:cs typeface="Verdana"/>
                        </a:rPr>
                        <a:t>€</a:t>
                      </a:r>
                      <a:endParaRPr sz="700">
                        <a:latin typeface="Verdana"/>
                        <a:cs typeface="Verdana"/>
                      </a:endParaRPr>
                    </a:p>
                  </a:txBody>
                  <a:tcPr marL="0" marR="0" marT="50165" marB="0">
                    <a:solidFill>
                      <a:srgbClr val="FFFFFF"/>
                    </a:solidFill>
                  </a:tcPr>
                </a:tc>
                <a:tc>
                  <a:txBody>
                    <a:bodyPr/>
                    <a:lstStyle/>
                    <a:p>
                      <a:pPr algn="ctr">
                        <a:lnSpc>
                          <a:spcPct val="100000"/>
                        </a:lnSpc>
                        <a:spcBef>
                          <a:spcPts val="395"/>
                        </a:spcBef>
                      </a:pPr>
                      <a:r>
                        <a:rPr sz="700" spc="-90" dirty="0">
                          <a:solidFill>
                            <a:srgbClr val="50687B"/>
                          </a:solidFill>
                          <a:latin typeface="Verdana"/>
                          <a:cs typeface="Verdana"/>
                        </a:rPr>
                        <a:t>-</a:t>
                      </a:r>
                      <a:r>
                        <a:rPr sz="700" spc="-5" dirty="0">
                          <a:solidFill>
                            <a:srgbClr val="50687B"/>
                          </a:solidFill>
                          <a:latin typeface="Verdana"/>
                          <a:cs typeface="Verdana"/>
                        </a:rPr>
                        <a:t> </a:t>
                      </a:r>
                      <a:r>
                        <a:rPr sz="700" spc="-60" dirty="0">
                          <a:solidFill>
                            <a:srgbClr val="50687B"/>
                          </a:solidFill>
                          <a:latin typeface="Verdana"/>
                          <a:cs typeface="Verdana"/>
                        </a:rPr>
                        <a:t>60</a:t>
                      </a:r>
                      <a:r>
                        <a:rPr sz="700" spc="-5" dirty="0">
                          <a:solidFill>
                            <a:srgbClr val="50687B"/>
                          </a:solidFill>
                          <a:latin typeface="Verdana"/>
                          <a:cs typeface="Verdana"/>
                        </a:rPr>
                        <a:t> </a:t>
                      </a:r>
                      <a:r>
                        <a:rPr sz="700" spc="-50" dirty="0">
                          <a:solidFill>
                            <a:srgbClr val="50687B"/>
                          </a:solidFill>
                          <a:latin typeface="Verdana"/>
                          <a:cs typeface="Verdana"/>
                        </a:rPr>
                        <a:t>€</a:t>
                      </a:r>
                      <a:endParaRPr sz="700" dirty="0">
                        <a:latin typeface="Verdana"/>
                        <a:cs typeface="Verdana"/>
                      </a:endParaRPr>
                    </a:p>
                  </a:txBody>
                  <a:tcPr marL="0" marR="0" marT="50165" marB="0"/>
                </a:tc>
                <a:tc>
                  <a:txBody>
                    <a:bodyPr/>
                    <a:lstStyle/>
                    <a:p>
                      <a:pPr marR="362585" algn="r">
                        <a:lnSpc>
                          <a:spcPct val="100000"/>
                        </a:lnSpc>
                        <a:spcBef>
                          <a:spcPts val="395"/>
                        </a:spcBef>
                      </a:pPr>
                      <a:r>
                        <a:rPr sz="700" spc="-50" dirty="0">
                          <a:solidFill>
                            <a:srgbClr val="50687B"/>
                          </a:solidFill>
                          <a:latin typeface="Verdana"/>
                          <a:cs typeface="Verdana"/>
                        </a:rPr>
                        <a:t>1</a:t>
                      </a:r>
                      <a:endParaRPr sz="700">
                        <a:latin typeface="Verdana"/>
                        <a:cs typeface="Verdana"/>
                      </a:endParaRPr>
                    </a:p>
                  </a:txBody>
                  <a:tcPr marL="0" marR="0" marT="50165" marB="0"/>
                </a:tc>
                <a:tc>
                  <a:txBody>
                    <a:bodyPr/>
                    <a:lstStyle/>
                    <a:p>
                      <a:pPr algn="ctr">
                        <a:lnSpc>
                          <a:spcPct val="100000"/>
                        </a:lnSpc>
                        <a:spcBef>
                          <a:spcPts val="395"/>
                        </a:spcBef>
                      </a:pPr>
                      <a:r>
                        <a:rPr sz="700" spc="-50" dirty="0">
                          <a:solidFill>
                            <a:srgbClr val="50687B"/>
                          </a:solidFill>
                          <a:latin typeface="Verdana"/>
                          <a:cs typeface="Verdana"/>
                        </a:rPr>
                        <a:t>140</a:t>
                      </a:r>
                      <a:r>
                        <a:rPr sz="700" spc="-15" dirty="0">
                          <a:solidFill>
                            <a:srgbClr val="50687B"/>
                          </a:solidFill>
                          <a:latin typeface="Verdana"/>
                          <a:cs typeface="Verdana"/>
                        </a:rPr>
                        <a:t> </a:t>
                      </a:r>
                      <a:r>
                        <a:rPr sz="700" spc="-60" dirty="0">
                          <a:solidFill>
                            <a:srgbClr val="50687B"/>
                          </a:solidFill>
                          <a:latin typeface="Verdana"/>
                          <a:cs typeface="Verdana"/>
                        </a:rPr>
                        <a:t>€</a:t>
                      </a:r>
                      <a:endParaRPr sz="700">
                        <a:latin typeface="Verdana"/>
                        <a:cs typeface="Verdana"/>
                      </a:endParaRPr>
                    </a:p>
                  </a:txBody>
                  <a:tcPr marL="0" marR="0" marT="50165" marB="0"/>
                </a:tc>
                <a:tc>
                  <a:txBody>
                    <a:bodyPr/>
                    <a:lstStyle/>
                    <a:p>
                      <a:pPr marR="4445" algn="ctr">
                        <a:lnSpc>
                          <a:spcPct val="100000"/>
                        </a:lnSpc>
                        <a:spcBef>
                          <a:spcPts val="395"/>
                        </a:spcBef>
                      </a:pPr>
                      <a:r>
                        <a:rPr sz="700" spc="-50" dirty="0">
                          <a:solidFill>
                            <a:srgbClr val="50687B"/>
                          </a:solidFill>
                          <a:latin typeface="Verdana"/>
                          <a:cs typeface="Verdana"/>
                        </a:rPr>
                        <a:t>220</a:t>
                      </a:r>
                      <a:r>
                        <a:rPr sz="700" spc="-15" dirty="0">
                          <a:solidFill>
                            <a:srgbClr val="50687B"/>
                          </a:solidFill>
                          <a:latin typeface="Verdana"/>
                          <a:cs typeface="Verdana"/>
                        </a:rPr>
                        <a:t> </a:t>
                      </a:r>
                      <a:r>
                        <a:rPr sz="700" spc="-60" dirty="0">
                          <a:solidFill>
                            <a:srgbClr val="50687B"/>
                          </a:solidFill>
                          <a:latin typeface="Verdana"/>
                          <a:cs typeface="Verdana"/>
                        </a:rPr>
                        <a:t>€</a:t>
                      </a:r>
                      <a:endParaRPr sz="700">
                        <a:latin typeface="Verdana"/>
                        <a:cs typeface="Verdana"/>
                      </a:endParaRPr>
                    </a:p>
                  </a:txBody>
                  <a:tcPr marL="0" marR="0" marT="50165" marB="0"/>
                </a:tc>
                <a:extLst>
                  <a:ext uri="{0D108BD9-81ED-4DB2-BD59-A6C34878D82A}">
                    <a16:rowId xmlns:a16="http://schemas.microsoft.com/office/drawing/2014/main" val="10002"/>
                  </a:ext>
                </a:extLst>
              </a:tr>
              <a:tr h="211454">
                <a:tc>
                  <a:txBody>
                    <a:bodyPr/>
                    <a:lstStyle/>
                    <a:p>
                      <a:pPr marL="22225" algn="ctr">
                        <a:lnSpc>
                          <a:spcPct val="100000"/>
                        </a:lnSpc>
                        <a:spcBef>
                          <a:spcPts val="395"/>
                        </a:spcBef>
                      </a:pPr>
                      <a:r>
                        <a:rPr sz="700" spc="-60" dirty="0">
                          <a:solidFill>
                            <a:srgbClr val="50687B"/>
                          </a:solidFill>
                          <a:latin typeface="Verdana"/>
                          <a:cs typeface="Verdana"/>
                        </a:rPr>
                        <a:t>15</a:t>
                      </a:r>
                      <a:r>
                        <a:rPr sz="700" spc="-5" dirty="0">
                          <a:solidFill>
                            <a:srgbClr val="50687B"/>
                          </a:solidFill>
                          <a:latin typeface="Verdana"/>
                          <a:cs typeface="Verdana"/>
                        </a:rPr>
                        <a:t> </a:t>
                      </a:r>
                      <a:r>
                        <a:rPr lang="es" sz="700" spc="-10" dirty="0" err="1">
                          <a:solidFill>
                            <a:srgbClr val="50687B"/>
                          </a:solidFill>
                          <a:latin typeface="Verdana"/>
                          <a:cs typeface="Verdana"/>
                        </a:rPr>
                        <a:t>acciones </a:t>
                      </a:r>
                      <a:r>
                        <a:rPr lang="es" sz="600" b="1" spc="-15" baseline="34722" dirty="0">
                          <a:solidFill>
                            <a:srgbClr val="162A75"/>
                          </a:solidFill>
                          <a:latin typeface="Tahoma"/>
                          <a:cs typeface="Tahoma"/>
                        </a:rPr>
                        <a:t>(2)</a:t>
                      </a:r>
                      <a:endParaRPr sz="600" baseline="34722" dirty="0">
                        <a:latin typeface="Verdana"/>
                        <a:cs typeface="Verdana"/>
                      </a:endParaRPr>
                    </a:p>
                  </a:txBody>
                  <a:tcPr marL="0" marR="0" marT="50165" marB="0">
                    <a:solidFill>
                      <a:srgbClr val="FFFFFF"/>
                    </a:solidFill>
                  </a:tcPr>
                </a:tc>
                <a:tc>
                  <a:txBody>
                    <a:bodyPr/>
                    <a:lstStyle/>
                    <a:p>
                      <a:pPr marR="18415" algn="ctr">
                        <a:lnSpc>
                          <a:spcPct val="100000"/>
                        </a:lnSpc>
                        <a:spcBef>
                          <a:spcPts val="395"/>
                        </a:spcBef>
                      </a:pPr>
                      <a:r>
                        <a:rPr sz="700" spc="-50" dirty="0">
                          <a:solidFill>
                            <a:srgbClr val="50687B"/>
                          </a:solidFill>
                          <a:latin typeface="Verdana"/>
                          <a:cs typeface="Verdana"/>
                        </a:rPr>
                        <a:t>300</a:t>
                      </a:r>
                      <a:r>
                        <a:rPr sz="700" spc="-15" dirty="0">
                          <a:solidFill>
                            <a:srgbClr val="50687B"/>
                          </a:solidFill>
                          <a:latin typeface="Verdana"/>
                          <a:cs typeface="Verdana"/>
                        </a:rPr>
                        <a:t> </a:t>
                      </a:r>
                      <a:r>
                        <a:rPr sz="700" spc="-60" dirty="0">
                          <a:solidFill>
                            <a:srgbClr val="50687B"/>
                          </a:solidFill>
                          <a:latin typeface="Verdana"/>
                          <a:cs typeface="Verdana"/>
                        </a:rPr>
                        <a:t>€</a:t>
                      </a:r>
                      <a:endParaRPr sz="700">
                        <a:latin typeface="Verdana"/>
                        <a:cs typeface="Verdana"/>
                      </a:endParaRPr>
                    </a:p>
                  </a:txBody>
                  <a:tcPr marL="0" marR="0" marT="50165" marB="0">
                    <a:solidFill>
                      <a:srgbClr val="FFFFFF"/>
                    </a:solidFill>
                  </a:tcPr>
                </a:tc>
                <a:tc>
                  <a:txBody>
                    <a:bodyPr/>
                    <a:lstStyle/>
                    <a:p>
                      <a:pPr algn="ctr">
                        <a:lnSpc>
                          <a:spcPct val="100000"/>
                        </a:lnSpc>
                        <a:spcBef>
                          <a:spcPts val="395"/>
                        </a:spcBef>
                      </a:pPr>
                      <a:r>
                        <a:rPr sz="700" spc="-90" dirty="0">
                          <a:solidFill>
                            <a:srgbClr val="50687B"/>
                          </a:solidFill>
                          <a:latin typeface="Verdana"/>
                          <a:cs typeface="Verdana"/>
                        </a:rPr>
                        <a:t>-</a:t>
                      </a:r>
                      <a:r>
                        <a:rPr sz="700" spc="-5" dirty="0">
                          <a:solidFill>
                            <a:srgbClr val="50687B"/>
                          </a:solidFill>
                          <a:latin typeface="Verdana"/>
                          <a:cs typeface="Verdana"/>
                        </a:rPr>
                        <a:t> </a:t>
                      </a:r>
                      <a:r>
                        <a:rPr sz="700" spc="-60" dirty="0">
                          <a:solidFill>
                            <a:srgbClr val="50687B"/>
                          </a:solidFill>
                          <a:latin typeface="Verdana"/>
                          <a:cs typeface="Verdana"/>
                        </a:rPr>
                        <a:t>90</a:t>
                      </a:r>
                      <a:r>
                        <a:rPr sz="700" spc="-5" dirty="0">
                          <a:solidFill>
                            <a:srgbClr val="50687B"/>
                          </a:solidFill>
                          <a:latin typeface="Verdana"/>
                          <a:cs typeface="Verdana"/>
                        </a:rPr>
                        <a:t> </a:t>
                      </a:r>
                      <a:r>
                        <a:rPr sz="700" spc="-50" dirty="0">
                          <a:solidFill>
                            <a:srgbClr val="50687B"/>
                          </a:solidFill>
                          <a:latin typeface="Verdana"/>
                          <a:cs typeface="Verdana"/>
                        </a:rPr>
                        <a:t>€</a:t>
                      </a:r>
                      <a:endParaRPr sz="700">
                        <a:latin typeface="Verdana"/>
                        <a:cs typeface="Verdana"/>
                      </a:endParaRPr>
                    </a:p>
                  </a:txBody>
                  <a:tcPr marL="0" marR="0" marT="50165" marB="0"/>
                </a:tc>
                <a:tc>
                  <a:txBody>
                    <a:bodyPr/>
                    <a:lstStyle/>
                    <a:p>
                      <a:pPr marR="362585" algn="r">
                        <a:lnSpc>
                          <a:spcPct val="100000"/>
                        </a:lnSpc>
                        <a:spcBef>
                          <a:spcPts val="395"/>
                        </a:spcBef>
                      </a:pPr>
                      <a:r>
                        <a:rPr sz="700" spc="-50" dirty="0">
                          <a:solidFill>
                            <a:srgbClr val="50687B"/>
                          </a:solidFill>
                          <a:latin typeface="Verdana"/>
                          <a:cs typeface="Verdana"/>
                        </a:rPr>
                        <a:t>1</a:t>
                      </a:r>
                      <a:endParaRPr sz="700">
                        <a:latin typeface="Verdana"/>
                        <a:cs typeface="Verdana"/>
                      </a:endParaRPr>
                    </a:p>
                  </a:txBody>
                  <a:tcPr marL="0" marR="0" marT="50165" marB="0"/>
                </a:tc>
                <a:tc>
                  <a:txBody>
                    <a:bodyPr/>
                    <a:lstStyle/>
                    <a:p>
                      <a:pPr algn="ctr">
                        <a:lnSpc>
                          <a:spcPct val="100000"/>
                        </a:lnSpc>
                        <a:spcBef>
                          <a:spcPts val="395"/>
                        </a:spcBef>
                      </a:pPr>
                      <a:r>
                        <a:rPr sz="700" spc="-50" dirty="0">
                          <a:solidFill>
                            <a:srgbClr val="50687B"/>
                          </a:solidFill>
                          <a:latin typeface="Verdana"/>
                          <a:cs typeface="Verdana"/>
                        </a:rPr>
                        <a:t>210</a:t>
                      </a:r>
                      <a:r>
                        <a:rPr sz="700" spc="-15" dirty="0">
                          <a:solidFill>
                            <a:srgbClr val="50687B"/>
                          </a:solidFill>
                          <a:latin typeface="Verdana"/>
                          <a:cs typeface="Verdana"/>
                        </a:rPr>
                        <a:t> </a:t>
                      </a:r>
                      <a:r>
                        <a:rPr sz="700" spc="-60" dirty="0">
                          <a:solidFill>
                            <a:srgbClr val="50687B"/>
                          </a:solidFill>
                          <a:latin typeface="Verdana"/>
                          <a:cs typeface="Verdana"/>
                        </a:rPr>
                        <a:t>€</a:t>
                      </a:r>
                      <a:endParaRPr sz="700">
                        <a:latin typeface="Verdana"/>
                        <a:cs typeface="Verdana"/>
                      </a:endParaRPr>
                    </a:p>
                  </a:txBody>
                  <a:tcPr marL="0" marR="0" marT="50165" marB="0"/>
                </a:tc>
                <a:tc>
                  <a:txBody>
                    <a:bodyPr/>
                    <a:lstStyle/>
                    <a:p>
                      <a:pPr marR="4445" algn="ctr">
                        <a:lnSpc>
                          <a:spcPct val="100000"/>
                        </a:lnSpc>
                        <a:spcBef>
                          <a:spcPts val="395"/>
                        </a:spcBef>
                      </a:pPr>
                      <a:r>
                        <a:rPr sz="700" spc="-50" dirty="0">
                          <a:solidFill>
                            <a:srgbClr val="50687B"/>
                          </a:solidFill>
                          <a:latin typeface="Verdana"/>
                          <a:cs typeface="Verdana"/>
                        </a:rPr>
                        <a:t>320</a:t>
                      </a:r>
                      <a:r>
                        <a:rPr sz="700" spc="-15" dirty="0">
                          <a:solidFill>
                            <a:srgbClr val="50687B"/>
                          </a:solidFill>
                          <a:latin typeface="Verdana"/>
                          <a:cs typeface="Verdana"/>
                        </a:rPr>
                        <a:t> </a:t>
                      </a:r>
                      <a:r>
                        <a:rPr sz="700" spc="-60" dirty="0">
                          <a:solidFill>
                            <a:srgbClr val="50687B"/>
                          </a:solidFill>
                          <a:latin typeface="Verdana"/>
                          <a:cs typeface="Verdana"/>
                        </a:rPr>
                        <a:t>€</a:t>
                      </a:r>
                      <a:endParaRPr sz="700">
                        <a:latin typeface="Verdana"/>
                        <a:cs typeface="Verdana"/>
                      </a:endParaRPr>
                    </a:p>
                  </a:txBody>
                  <a:tcPr marL="0" marR="0" marT="50165" marB="0"/>
                </a:tc>
                <a:extLst>
                  <a:ext uri="{0D108BD9-81ED-4DB2-BD59-A6C34878D82A}">
                    <a16:rowId xmlns:a16="http://schemas.microsoft.com/office/drawing/2014/main" val="10003"/>
                  </a:ext>
                </a:extLst>
              </a:tr>
              <a:tr h="96423">
                <a:tc>
                  <a:txBody>
                    <a:bodyPr/>
                    <a:lstStyle/>
                    <a:p>
                      <a:pPr marL="22225" algn="ctr">
                        <a:lnSpc>
                          <a:spcPts val="760"/>
                        </a:lnSpc>
                        <a:spcBef>
                          <a:spcPts val="395"/>
                        </a:spcBef>
                      </a:pPr>
                      <a:r>
                        <a:rPr sz="700" spc="-60" dirty="0">
                          <a:solidFill>
                            <a:srgbClr val="50687B"/>
                          </a:solidFill>
                          <a:latin typeface="Verdana"/>
                          <a:cs typeface="Verdana"/>
                        </a:rPr>
                        <a:t>20</a:t>
                      </a:r>
                      <a:r>
                        <a:rPr sz="700" spc="-5" dirty="0">
                          <a:solidFill>
                            <a:srgbClr val="50687B"/>
                          </a:solidFill>
                          <a:latin typeface="Verdana"/>
                          <a:cs typeface="Verdana"/>
                        </a:rPr>
                        <a:t> </a:t>
                      </a:r>
                      <a:r>
                        <a:rPr sz="700" spc="-10" dirty="0">
                          <a:solidFill>
                            <a:srgbClr val="50687B"/>
                          </a:solidFill>
                          <a:latin typeface="Verdana"/>
                          <a:cs typeface="Verdana"/>
                        </a:rPr>
                        <a:t>acciones </a:t>
                      </a:r>
                      <a:r>
                        <a:rPr lang="es" sz="600" b="1" spc="-15" baseline="34722" dirty="0">
                          <a:solidFill>
                            <a:srgbClr val="162A75"/>
                          </a:solidFill>
                          <a:latin typeface="Tahoma"/>
                          <a:cs typeface="Tahoma"/>
                        </a:rPr>
                        <a:t>(2 </a:t>
                      </a:r>
                      <a:endParaRPr sz="600" baseline="34722" dirty="0">
                        <a:latin typeface="Verdana"/>
                        <a:cs typeface="Verdana"/>
                      </a:endParaRPr>
                    </a:p>
                  </a:txBody>
                  <a:tcPr marL="0" marR="0" marT="50165" marB="0">
                    <a:solidFill>
                      <a:srgbClr val="FFFFFF"/>
                    </a:solidFill>
                  </a:tcPr>
                </a:tc>
                <a:tc>
                  <a:txBody>
                    <a:bodyPr/>
                    <a:lstStyle/>
                    <a:p>
                      <a:pPr marR="18415" algn="ctr">
                        <a:lnSpc>
                          <a:spcPts val="760"/>
                        </a:lnSpc>
                        <a:spcBef>
                          <a:spcPts val="395"/>
                        </a:spcBef>
                      </a:pPr>
                      <a:r>
                        <a:rPr sz="700" spc="-50" dirty="0">
                          <a:solidFill>
                            <a:srgbClr val="50687B"/>
                          </a:solidFill>
                          <a:latin typeface="Verdana"/>
                          <a:cs typeface="Verdana"/>
                        </a:rPr>
                        <a:t>400</a:t>
                      </a:r>
                      <a:r>
                        <a:rPr sz="700" spc="-15" dirty="0">
                          <a:solidFill>
                            <a:srgbClr val="50687B"/>
                          </a:solidFill>
                          <a:latin typeface="Verdana"/>
                          <a:cs typeface="Verdana"/>
                        </a:rPr>
                        <a:t> </a:t>
                      </a:r>
                      <a:r>
                        <a:rPr sz="700" spc="-60" dirty="0">
                          <a:solidFill>
                            <a:srgbClr val="50687B"/>
                          </a:solidFill>
                          <a:latin typeface="Verdana"/>
                          <a:cs typeface="Verdana"/>
                        </a:rPr>
                        <a:t>€</a:t>
                      </a:r>
                      <a:endParaRPr sz="700">
                        <a:latin typeface="Verdana"/>
                        <a:cs typeface="Verdana"/>
                      </a:endParaRPr>
                    </a:p>
                  </a:txBody>
                  <a:tcPr marL="0" marR="0" marT="50165" marB="0">
                    <a:solidFill>
                      <a:srgbClr val="FFFFFF"/>
                    </a:solidFill>
                  </a:tcPr>
                </a:tc>
                <a:tc>
                  <a:txBody>
                    <a:bodyPr/>
                    <a:lstStyle/>
                    <a:p>
                      <a:pPr algn="ctr">
                        <a:lnSpc>
                          <a:spcPts val="760"/>
                        </a:lnSpc>
                        <a:spcBef>
                          <a:spcPts val="395"/>
                        </a:spcBef>
                      </a:pPr>
                      <a:r>
                        <a:rPr sz="700" spc="-90" dirty="0">
                          <a:solidFill>
                            <a:srgbClr val="50687B"/>
                          </a:solidFill>
                          <a:latin typeface="Verdana"/>
                          <a:cs typeface="Verdana"/>
                        </a:rPr>
                        <a:t>-</a:t>
                      </a:r>
                      <a:r>
                        <a:rPr sz="700" spc="-15" dirty="0">
                          <a:solidFill>
                            <a:srgbClr val="50687B"/>
                          </a:solidFill>
                          <a:latin typeface="Verdana"/>
                          <a:cs typeface="Verdana"/>
                        </a:rPr>
                        <a:t> </a:t>
                      </a:r>
                      <a:r>
                        <a:rPr sz="700" spc="-50" dirty="0">
                          <a:solidFill>
                            <a:srgbClr val="50687B"/>
                          </a:solidFill>
                          <a:latin typeface="Verdana"/>
                          <a:cs typeface="Verdana"/>
                        </a:rPr>
                        <a:t>120</a:t>
                      </a:r>
                      <a:r>
                        <a:rPr sz="700" spc="-10" dirty="0">
                          <a:solidFill>
                            <a:srgbClr val="50687B"/>
                          </a:solidFill>
                          <a:latin typeface="Verdana"/>
                          <a:cs typeface="Verdana"/>
                        </a:rPr>
                        <a:t> </a:t>
                      </a:r>
                      <a:r>
                        <a:rPr sz="700" spc="-50" dirty="0">
                          <a:solidFill>
                            <a:srgbClr val="50687B"/>
                          </a:solidFill>
                          <a:latin typeface="Verdana"/>
                          <a:cs typeface="Verdana"/>
                        </a:rPr>
                        <a:t>€</a:t>
                      </a:r>
                      <a:endParaRPr sz="700">
                        <a:latin typeface="Verdana"/>
                        <a:cs typeface="Verdana"/>
                      </a:endParaRPr>
                    </a:p>
                  </a:txBody>
                  <a:tcPr marL="0" marR="0" marT="50165" marB="0"/>
                </a:tc>
                <a:tc>
                  <a:txBody>
                    <a:bodyPr/>
                    <a:lstStyle/>
                    <a:p>
                      <a:pPr marR="362585" algn="r">
                        <a:lnSpc>
                          <a:spcPts val="760"/>
                        </a:lnSpc>
                        <a:spcBef>
                          <a:spcPts val="395"/>
                        </a:spcBef>
                      </a:pPr>
                      <a:r>
                        <a:rPr sz="700" spc="-50" dirty="0">
                          <a:solidFill>
                            <a:srgbClr val="50687B"/>
                          </a:solidFill>
                          <a:latin typeface="Verdana"/>
                          <a:cs typeface="Verdana"/>
                        </a:rPr>
                        <a:t>2</a:t>
                      </a:r>
                      <a:endParaRPr sz="700">
                        <a:latin typeface="Verdana"/>
                        <a:cs typeface="Verdana"/>
                      </a:endParaRPr>
                    </a:p>
                  </a:txBody>
                  <a:tcPr marL="0" marR="0" marT="50165" marB="0"/>
                </a:tc>
                <a:tc>
                  <a:txBody>
                    <a:bodyPr/>
                    <a:lstStyle/>
                    <a:p>
                      <a:pPr algn="ctr">
                        <a:lnSpc>
                          <a:spcPts val="760"/>
                        </a:lnSpc>
                        <a:spcBef>
                          <a:spcPts val="395"/>
                        </a:spcBef>
                      </a:pPr>
                      <a:r>
                        <a:rPr sz="700" spc="-50" dirty="0">
                          <a:solidFill>
                            <a:srgbClr val="50687B"/>
                          </a:solidFill>
                          <a:latin typeface="Verdana"/>
                          <a:cs typeface="Verdana"/>
                        </a:rPr>
                        <a:t>280</a:t>
                      </a:r>
                      <a:r>
                        <a:rPr sz="700" spc="-15" dirty="0">
                          <a:solidFill>
                            <a:srgbClr val="50687B"/>
                          </a:solidFill>
                          <a:latin typeface="Verdana"/>
                          <a:cs typeface="Verdana"/>
                        </a:rPr>
                        <a:t> </a:t>
                      </a:r>
                      <a:r>
                        <a:rPr sz="700" spc="-60" dirty="0">
                          <a:solidFill>
                            <a:srgbClr val="50687B"/>
                          </a:solidFill>
                          <a:latin typeface="Verdana"/>
                          <a:cs typeface="Verdana"/>
                        </a:rPr>
                        <a:t>€</a:t>
                      </a:r>
                      <a:endParaRPr sz="700">
                        <a:latin typeface="Verdana"/>
                        <a:cs typeface="Verdana"/>
                      </a:endParaRPr>
                    </a:p>
                  </a:txBody>
                  <a:tcPr marL="0" marR="0" marT="50165" marB="0"/>
                </a:tc>
                <a:tc>
                  <a:txBody>
                    <a:bodyPr/>
                    <a:lstStyle/>
                    <a:p>
                      <a:pPr marR="4445" algn="ctr">
                        <a:lnSpc>
                          <a:spcPts val="760"/>
                        </a:lnSpc>
                        <a:spcBef>
                          <a:spcPts val="395"/>
                        </a:spcBef>
                      </a:pPr>
                      <a:r>
                        <a:rPr sz="700" spc="-50" dirty="0">
                          <a:solidFill>
                            <a:srgbClr val="50687B"/>
                          </a:solidFill>
                          <a:latin typeface="Verdana"/>
                          <a:cs typeface="Verdana"/>
                        </a:rPr>
                        <a:t>440</a:t>
                      </a:r>
                      <a:r>
                        <a:rPr sz="700" spc="-15" dirty="0">
                          <a:solidFill>
                            <a:srgbClr val="50687B"/>
                          </a:solidFill>
                          <a:latin typeface="Verdana"/>
                          <a:cs typeface="Verdana"/>
                        </a:rPr>
                        <a:t> </a:t>
                      </a:r>
                      <a:r>
                        <a:rPr sz="700" spc="-60" dirty="0">
                          <a:solidFill>
                            <a:srgbClr val="50687B"/>
                          </a:solidFill>
                          <a:latin typeface="Verdana"/>
                          <a:cs typeface="Verdana"/>
                        </a:rPr>
                        <a:t>€</a:t>
                      </a:r>
                      <a:endParaRPr sz="700" dirty="0">
                        <a:latin typeface="Verdana"/>
                        <a:cs typeface="Verdana"/>
                      </a:endParaRPr>
                    </a:p>
                  </a:txBody>
                  <a:tcPr marL="0" marR="0" marT="50165" marB="0"/>
                </a:tc>
                <a:extLst>
                  <a:ext uri="{0D108BD9-81ED-4DB2-BD59-A6C34878D82A}">
                    <a16:rowId xmlns:a16="http://schemas.microsoft.com/office/drawing/2014/main" val="10004"/>
                  </a:ext>
                </a:extLst>
              </a:tr>
            </a:tbl>
          </a:graphicData>
        </a:graphic>
      </p:graphicFrame>
      <p:grpSp>
        <p:nvGrpSpPr>
          <p:cNvPr id="48" name="object 48"/>
          <p:cNvGrpSpPr/>
          <p:nvPr/>
        </p:nvGrpSpPr>
        <p:grpSpPr>
          <a:xfrm>
            <a:off x="3468503" y="12"/>
            <a:ext cx="6647815" cy="5676265"/>
            <a:chOff x="3468503" y="12"/>
            <a:chExt cx="6647815" cy="5676265"/>
          </a:xfrm>
        </p:grpSpPr>
        <p:pic>
          <p:nvPicPr>
            <p:cNvPr id="49" name="object 49"/>
            <p:cNvPicPr/>
            <p:nvPr/>
          </p:nvPicPr>
          <p:blipFill>
            <a:blip r:embed="rId3" cstate="print"/>
            <a:stretch>
              <a:fillRect/>
            </a:stretch>
          </p:blipFill>
          <p:spPr>
            <a:xfrm>
              <a:off x="3468503" y="5462113"/>
              <a:ext cx="144005" cy="214122"/>
            </a:xfrm>
            <a:prstGeom prst="rect">
              <a:avLst/>
            </a:prstGeom>
          </p:spPr>
        </p:pic>
        <p:sp>
          <p:nvSpPr>
            <p:cNvPr id="50" name="object 50"/>
            <p:cNvSpPr/>
            <p:nvPr/>
          </p:nvSpPr>
          <p:spPr>
            <a:xfrm>
              <a:off x="8892006" y="12"/>
              <a:ext cx="1224280" cy="720090"/>
            </a:xfrm>
            <a:custGeom>
              <a:avLst/>
              <a:gdLst/>
              <a:ahLst/>
              <a:cxnLst/>
              <a:rect l="l" t="t" r="r" b="b"/>
              <a:pathLst>
                <a:path w="1224279" h="720090">
                  <a:moveTo>
                    <a:pt x="1223987" y="0"/>
                  </a:moveTo>
                  <a:lnTo>
                    <a:pt x="0" y="0"/>
                  </a:lnTo>
                  <a:lnTo>
                    <a:pt x="0" y="720001"/>
                  </a:lnTo>
                  <a:lnTo>
                    <a:pt x="1223987" y="720001"/>
                  </a:lnTo>
                  <a:lnTo>
                    <a:pt x="1223987" y="0"/>
                  </a:lnTo>
                  <a:close/>
                </a:path>
              </a:pathLst>
            </a:custGeom>
            <a:solidFill>
              <a:srgbClr val="162A75"/>
            </a:solidFill>
          </p:spPr>
          <p:txBody>
            <a:bodyPr wrap="square" lIns="0" tIns="0" rIns="0" bIns="0" rtlCol="0"/>
            <a:lstStyle/>
            <a:p>
              <a:endParaRPr/>
            </a:p>
          </p:txBody>
        </p:sp>
        <p:sp>
          <p:nvSpPr>
            <p:cNvPr id="51" name="object 51"/>
            <p:cNvSpPr/>
            <p:nvPr/>
          </p:nvSpPr>
          <p:spPr>
            <a:xfrm>
              <a:off x="9078798" y="270077"/>
              <a:ext cx="243204" cy="186055"/>
            </a:xfrm>
            <a:custGeom>
              <a:avLst/>
              <a:gdLst/>
              <a:ahLst/>
              <a:cxnLst/>
              <a:rect l="l" t="t" r="r" b="b"/>
              <a:pathLst>
                <a:path w="243204" h="186054">
                  <a:moveTo>
                    <a:pt x="102692" y="12"/>
                  </a:moveTo>
                  <a:lnTo>
                    <a:pt x="0" y="12"/>
                  </a:lnTo>
                  <a:lnTo>
                    <a:pt x="0" y="41922"/>
                  </a:lnTo>
                  <a:lnTo>
                    <a:pt x="0" y="69862"/>
                  </a:lnTo>
                  <a:lnTo>
                    <a:pt x="0" y="111772"/>
                  </a:lnTo>
                  <a:lnTo>
                    <a:pt x="0" y="143522"/>
                  </a:lnTo>
                  <a:lnTo>
                    <a:pt x="0" y="185432"/>
                  </a:lnTo>
                  <a:lnTo>
                    <a:pt x="102692" y="185432"/>
                  </a:lnTo>
                  <a:lnTo>
                    <a:pt x="102692" y="143522"/>
                  </a:lnTo>
                  <a:lnTo>
                    <a:pt x="45224" y="143522"/>
                  </a:lnTo>
                  <a:lnTo>
                    <a:pt x="45224" y="111772"/>
                  </a:lnTo>
                  <a:lnTo>
                    <a:pt x="100952" y="111772"/>
                  </a:lnTo>
                  <a:lnTo>
                    <a:pt x="100952" y="69862"/>
                  </a:lnTo>
                  <a:lnTo>
                    <a:pt x="45224" y="69862"/>
                  </a:lnTo>
                  <a:lnTo>
                    <a:pt x="45224" y="41922"/>
                  </a:lnTo>
                  <a:lnTo>
                    <a:pt x="102692" y="41922"/>
                  </a:lnTo>
                  <a:lnTo>
                    <a:pt x="102692" y="12"/>
                  </a:lnTo>
                  <a:close/>
                </a:path>
                <a:path w="243204" h="186054">
                  <a:moveTo>
                    <a:pt x="171653" y="0"/>
                  </a:moveTo>
                  <a:lnTo>
                    <a:pt x="130187" y="0"/>
                  </a:lnTo>
                  <a:lnTo>
                    <a:pt x="130187" y="184912"/>
                  </a:lnTo>
                  <a:lnTo>
                    <a:pt x="171653" y="184912"/>
                  </a:lnTo>
                  <a:lnTo>
                    <a:pt x="171653" y="0"/>
                  </a:lnTo>
                  <a:close/>
                </a:path>
                <a:path w="243204" h="186054">
                  <a:moveTo>
                    <a:pt x="243128" y="46228"/>
                  </a:moveTo>
                  <a:lnTo>
                    <a:pt x="201650" y="46228"/>
                  </a:lnTo>
                  <a:lnTo>
                    <a:pt x="201650" y="184912"/>
                  </a:lnTo>
                  <a:lnTo>
                    <a:pt x="243128" y="184912"/>
                  </a:lnTo>
                  <a:lnTo>
                    <a:pt x="243128" y="46228"/>
                  </a:lnTo>
                  <a:close/>
                </a:path>
                <a:path w="243204" h="186054">
                  <a:moveTo>
                    <a:pt x="243128" y="0"/>
                  </a:moveTo>
                  <a:lnTo>
                    <a:pt x="201650" y="0"/>
                  </a:lnTo>
                  <a:lnTo>
                    <a:pt x="201650" y="31496"/>
                  </a:lnTo>
                  <a:lnTo>
                    <a:pt x="243128" y="31496"/>
                  </a:lnTo>
                  <a:lnTo>
                    <a:pt x="243128" y="0"/>
                  </a:lnTo>
                  <a:close/>
                </a:path>
              </a:pathLst>
            </a:custGeom>
            <a:solidFill>
              <a:srgbClr val="43C2CF"/>
            </a:solidFill>
          </p:spPr>
          <p:txBody>
            <a:bodyPr wrap="square" lIns="0" tIns="0" rIns="0" bIns="0" rtlCol="0"/>
            <a:lstStyle/>
            <a:p>
              <a:endParaRPr/>
            </a:p>
          </p:txBody>
        </p:sp>
        <p:pic>
          <p:nvPicPr>
            <p:cNvPr id="52" name="object 52"/>
            <p:cNvPicPr/>
            <p:nvPr/>
          </p:nvPicPr>
          <p:blipFill>
            <a:blip r:embed="rId4" cstate="print"/>
            <a:stretch>
              <a:fillRect/>
            </a:stretch>
          </p:blipFill>
          <p:spPr>
            <a:xfrm>
              <a:off x="9342913" y="308326"/>
              <a:ext cx="283353" cy="151410"/>
            </a:xfrm>
            <a:prstGeom prst="rect">
              <a:avLst/>
            </a:prstGeom>
          </p:spPr>
        </p:pic>
        <p:sp>
          <p:nvSpPr>
            <p:cNvPr id="53" name="object 53"/>
            <p:cNvSpPr/>
            <p:nvPr/>
          </p:nvSpPr>
          <p:spPr>
            <a:xfrm>
              <a:off x="9649660" y="349258"/>
              <a:ext cx="41910" cy="106045"/>
            </a:xfrm>
            <a:custGeom>
              <a:avLst/>
              <a:gdLst/>
              <a:ahLst/>
              <a:cxnLst/>
              <a:rect l="l" t="t" r="r" b="b"/>
              <a:pathLst>
                <a:path w="41909" h="106045">
                  <a:moveTo>
                    <a:pt x="41910" y="0"/>
                  </a:moveTo>
                  <a:lnTo>
                    <a:pt x="29146" y="1871"/>
                  </a:lnTo>
                  <a:lnTo>
                    <a:pt x="19051" y="6170"/>
                  </a:lnTo>
                  <a:lnTo>
                    <a:pt x="11368" y="12696"/>
                  </a:lnTo>
                  <a:lnTo>
                    <a:pt x="5842" y="21247"/>
                  </a:lnTo>
                  <a:lnTo>
                    <a:pt x="5461" y="21247"/>
                  </a:lnTo>
                  <a:lnTo>
                    <a:pt x="5461" y="2539"/>
                  </a:lnTo>
                  <a:lnTo>
                    <a:pt x="0" y="2539"/>
                  </a:lnTo>
                  <a:lnTo>
                    <a:pt x="0" y="105841"/>
                  </a:lnTo>
                  <a:lnTo>
                    <a:pt x="5461" y="105841"/>
                  </a:lnTo>
                  <a:lnTo>
                    <a:pt x="5461" y="46786"/>
                  </a:lnTo>
                  <a:lnTo>
                    <a:pt x="7619" y="30730"/>
                  </a:lnTo>
                  <a:lnTo>
                    <a:pt x="14255" y="17618"/>
                  </a:lnTo>
                  <a:lnTo>
                    <a:pt x="25606" y="8710"/>
                  </a:lnTo>
                  <a:lnTo>
                    <a:pt x="41910" y="5270"/>
                  </a:lnTo>
                  <a:lnTo>
                    <a:pt x="41910" y="0"/>
                  </a:lnTo>
                  <a:close/>
                </a:path>
              </a:pathLst>
            </a:custGeom>
            <a:solidFill>
              <a:srgbClr val="FFFFFF"/>
            </a:solidFill>
          </p:spPr>
          <p:txBody>
            <a:bodyPr wrap="square" lIns="0" tIns="0" rIns="0" bIns="0" rtlCol="0"/>
            <a:lstStyle/>
            <a:p>
              <a:endParaRPr/>
            </a:p>
          </p:txBody>
        </p:sp>
        <p:pic>
          <p:nvPicPr>
            <p:cNvPr id="54" name="object 54"/>
            <p:cNvPicPr/>
            <p:nvPr/>
          </p:nvPicPr>
          <p:blipFill>
            <a:blip r:embed="rId5" cstate="print"/>
            <a:stretch>
              <a:fillRect/>
            </a:stretch>
          </p:blipFill>
          <p:spPr>
            <a:xfrm>
              <a:off x="9754707" y="349267"/>
              <a:ext cx="108178" cy="108369"/>
            </a:xfrm>
            <a:prstGeom prst="rect">
              <a:avLst/>
            </a:prstGeom>
          </p:spPr>
        </p:pic>
        <p:sp>
          <p:nvSpPr>
            <p:cNvPr id="55" name="object 55"/>
            <p:cNvSpPr/>
            <p:nvPr/>
          </p:nvSpPr>
          <p:spPr>
            <a:xfrm>
              <a:off x="9894468" y="310870"/>
              <a:ext cx="41275" cy="144780"/>
            </a:xfrm>
            <a:custGeom>
              <a:avLst/>
              <a:gdLst/>
              <a:ahLst/>
              <a:cxnLst/>
              <a:rect l="l" t="t" r="r" b="b"/>
              <a:pathLst>
                <a:path w="41275" h="144779">
                  <a:moveTo>
                    <a:pt x="5448" y="0"/>
                  </a:moveTo>
                  <a:lnTo>
                    <a:pt x="0" y="0"/>
                  </a:lnTo>
                  <a:lnTo>
                    <a:pt x="0" y="144221"/>
                  </a:lnTo>
                  <a:lnTo>
                    <a:pt x="5448" y="144221"/>
                  </a:lnTo>
                  <a:lnTo>
                    <a:pt x="5448" y="0"/>
                  </a:lnTo>
                  <a:close/>
                </a:path>
                <a:path w="41275" h="144779">
                  <a:moveTo>
                    <a:pt x="41122" y="0"/>
                  </a:moveTo>
                  <a:lnTo>
                    <a:pt x="35674" y="0"/>
                  </a:lnTo>
                  <a:lnTo>
                    <a:pt x="35674" y="144221"/>
                  </a:lnTo>
                  <a:lnTo>
                    <a:pt x="41122" y="144221"/>
                  </a:lnTo>
                  <a:lnTo>
                    <a:pt x="41122" y="0"/>
                  </a:lnTo>
                  <a:close/>
                </a:path>
              </a:pathLst>
            </a:custGeom>
            <a:solidFill>
              <a:srgbClr val="FFFFFF"/>
            </a:solidFill>
          </p:spPr>
          <p:txBody>
            <a:bodyPr wrap="square" lIns="0" tIns="0" rIns="0" bIns="0" rtlCol="0"/>
            <a:lstStyle/>
            <a:p>
              <a:endParaRPr/>
            </a:p>
          </p:txBody>
        </p:sp>
        <p:sp>
          <p:nvSpPr>
            <p:cNvPr id="56" name="object 56"/>
            <p:cNvSpPr/>
            <p:nvPr/>
          </p:nvSpPr>
          <p:spPr>
            <a:xfrm>
              <a:off x="6738251" y="388391"/>
              <a:ext cx="3197225" cy="4225290"/>
            </a:xfrm>
            <a:custGeom>
              <a:avLst/>
              <a:gdLst/>
              <a:ahLst/>
              <a:cxnLst/>
              <a:rect l="l" t="t" r="r" b="b"/>
              <a:pathLst>
                <a:path w="3197225" h="4225290">
                  <a:moveTo>
                    <a:pt x="594004" y="3928033"/>
                  </a:moveTo>
                  <a:lnTo>
                    <a:pt x="590118" y="3879862"/>
                  </a:lnTo>
                  <a:lnTo>
                    <a:pt x="578866" y="3834155"/>
                  </a:lnTo>
                  <a:lnTo>
                    <a:pt x="560857" y="3791547"/>
                  </a:lnTo>
                  <a:lnTo>
                    <a:pt x="536702" y="3752634"/>
                  </a:lnTo>
                  <a:lnTo>
                    <a:pt x="507022" y="3718026"/>
                  </a:lnTo>
                  <a:lnTo>
                    <a:pt x="472414" y="3688334"/>
                  </a:lnTo>
                  <a:lnTo>
                    <a:pt x="433489" y="3664191"/>
                  </a:lnTo>
                  <a:lnTo>
                    <a:pt x="390880" y="3646182"/>
                  </a:lnTo>
                  <a:lnTo>
                    <a:pt x="345173" y="3634917"/>
                  </a:lnTo>
                  <a:lnTo>
                    <a:pt x="297002" y="3631031"/>
                  </a:lnTo>
                  <a:lnTo>
                    <a:pt x="248831" y="3634917"/>
                  </a:lnTo>
                  <a:lnTo>
                    <a:pt x="203123" y="3646182"/>
                  </a:lnTo>
                  <a:lnTo>
                    <a:pt x="160515" y="3664191"/>
                  </a:lnTo>
                  <a:lnTo>
                    <a:pt x="121602" y="3688334"/>
                  </a:lnTo>
                  <a:lnTo>
                    <a:pt x="86995" y="3718026"/>
                  </a:lnTo>
                  <a:lnTo>
                    <a:pt x="57302" y="3752634"/>
                  </a:lnTo>
                  <a:lnTo>
                    <a:pt x="33147" y="3791547"/>
                  </a:lnTo>
                  <a:lnTo>
                    <a:pt x="15138" y="3834155"/>
                  </a:lnTo>
                  <a:lnTo>
                    <a:pt x="3886" y="3879862"/>
                  </a:lnTo>
                  <a:lnTo>
                    <a:pt x="0" y="3928033"/>
                  </a:lnTo>
                  <a:lnTo>
                    <a:pt x="3886" y="3976217"/>
                  </a:lnTo>
                  <a:lnTo>
                    <a:pt x="15138" y="4021912"/>
                  </a:lnTo>
                  <a:lnTo>
                    <a:pt x="33147" y="4064533"/>
                  </a:lnTo>
                  <a:lnTo>
                    <a:pt x="57302" y="4103446"/>
                  </a:lnTo>
                  <a:lnTo>
                    <a:pt x="86995" y="4138053"/>
                  </a:lnTo>
                  <a:lnTo>
                    <a:pt x="121602" y="4167733"/>
                  </a:lnTo>
                  <a:lnTo>
                    <a:pt x="160515" y="4191889"/>
                  </a:lnTo>
                  <a:lnTo>
                    <a:pt x="203123" y="4209897"/>
                  </a:lnTo>
                  <a:lnTo>
                    <a:pt x="248831" y="4221150"/>
                  </a:lnTo>
                  <a:lnTo>
                    <a:pt x="297002" y="4225036"/>
                  </a:lnTo>
                  <a:lnTo>
                    <a:pt x="345173" y="4221150"/>
                  </a:lnTo>
                  <a:lnTo>
                    <a:pt x="390880" y="4209897"/>
                  </a:lnTo>
                  <a:lnTo>
                    <a:pt x="433489" y="4191889"/>
                  </a:lnTo>
                  <a:lnTo>
                    <a:pt x="472414" y="4167733"/>
                  </a:lnTo>
                  <a:lnTo>
                    <a:pt x="507022" y="4138053"/>
                  </a:lnTo>
                  <a:lnTo>
                    <a:pt x="536702" y="4103446"/>
                  </a:lnTo>
                  <a:lnTo>
                    <a:pt x="560857" y="4064533"/>
                  </a:lnTo>
                  <a:lnTo>
                    <a:pt x="578866" y="4021912"/>
                  </a:lnTo>
                  <a:lnTo>
                    <a:pt x="590118" y="3976217"/>
                  </a:lnTo>
                  <a:lnTo>
                    <a:pt x="594004" y="3928033"/>
                  </a:lnTo>
                  <a:close/>
                </a:path>
                <a:path w="3197225" h="4225290">
                  <a:moveTo>
                    <a:pt x="2486749" y="3928033"/>
                  </a:moveTo>
                  <a:lnTo>
                    <a:pt x="2482862" y="3879862"/>
                  </a:lnTo>
                  <a:lnTo>
                    <a:pt x="2471597" y="3834155"/>
                  </a:lnTo>
                  <a:lnTo>
                    <a:pt x="2453589" y="3791547"/>
                  </a:lnTo>
                  <a:lnTo>
                    <a:pt x="2429446" y="3752634"/>
                  </a:lnTo>
                  <a:lnTo>
                    <a:pt x="2399754" y="3718026"/>
                  </a:lnTo>
                  <a:lnTo>
                    <a:pt x="2365146" y="3688334"/>
                  </a:lnTo>
                  <a:lnTo>
                    <a:pt x="2326233" y="3664191"/>
                  </a:lnTo>
                  <a:lnTo>
                    <a:pt x="2283612" y="3646182"/>
                  </a:lnTo>
                  <a:lnTo>
                    <a:pt x="2237917" y="3634917"/>
                  </a:lnTo>
                  <a:lnTo>
                    <a:pt x="2189746" y="3631031"/>
                  </a:lnTo>
                  <a:lnTo>
                    <a:pt x="2141563" y="3634917"/>
                  </a:lnTo>
                  <a:lnTo>
                    <a:pt x="2095868" y="3646182"/>
                  </a:lnTo>
                  <a:lnTo>
                    <a:pt x="2053247" y="3664191"/>
                  </a:lnTo>
                  <a:lnTo>
                    <a:pt x="2014334" y="3688334"/>
                  </a:lnTo>
                  <a:lnTo>
                    <a:pt x="1979726" y="3718026"/>
                  </a:lnTo>
                  <a:lnTo>
                    <a:pt x="1950046" y="3752634"/>
                  </a:lnTo>
                  <a:lnTo>
                    <a:pt x="1925891" y="3791547"/>
                  </a:lnTo>
                  <a:lnTo>
                    <a:pt x="1907882" y="3834155"/>
                  </a:lnTo>
                  <a:lnTo>
                    <a:pt x="1896630" y="3879862"/>
                  </a:lnTo>
                  <a:lnTo>
                    <a:pt x="1892744" y="3928033"/>
                  </a:lnTo>
                  <a:lnTo>
                    <a:pt x="1896630" y="3976217"/>
                  </a:lnTo>
                  <a:lnTo>
                    <a:pt x="1907882" y="4021912"/>
                  </a:lnTo>
                  <a:lnTo>
                    <a:pt x="1925891" y="4064533"/>
                  </a:lnTo>
                  <a:lnTo>
                    <a:pt x="1950046" y="4103446"/>
                  </a:lnTo>
                  <a:lnTo>
                    <a:pt x="1979726" y="4138053"/>
                  </a:lnTo>
                  <a:lnTo>
                    <a:pt x="2014334" y="4167733"/>
                  </a:lnTo>
                  <a:lnTo>
                    <a:pt x="2053247" y="4191889"/>
                  </a:lnTo>
                  <a:lnTo>
                    <a:pt x="2095868" y="4209897"/>
                  </a:lnTo>
                  <a:lnTo>
                    <a:pt x="2141563" y="4221150"/>
                  </a:lnTo>
                  <a:lnTo>
                    <a:pt x="2189746" y="4225036"/>
                  </a:lnTo>
                  <a:lnTo>
                    <a:pt x="2237917" y="4221150"/>
                  </a:lnTo>
                  <a:lnTo>
                    <a:pt x="2283612" y="4209897"/>
                  </a:lnTo>
                  <a:lnTo>
                    <a:pt x="2326233" y="4191889"/>
                  </a:lnTo>
                  <a:lnTo>
                    <a:pt x="2365146" y="4167733"/>
                  </a:lnTo>
                  <a:lnTo>
                    <a:pt x="2399754" y="4138053"/>
                  </a:lnTo>
                  <a:lnTo>
                    <a:pt x="2429446" y="4103446"/>
                  </a:lnTo>
                  <a:lnTo>
                    <a:pt x="2453589" y="4064533"/>
                  </a:lnTo>
                  <a:lnTo>
                    <a:pt x="2471597" y="4021912"/>
                  </a:lnTo>
                  <a:lnTo>
                    <a:pt x="2482862" y="3976217"/>
                  </a:lnTo>
                  <a:lnTo>
                    <a:pt x="2486749" y="3928033"/>
                  </a:lnTo>
                  <a:close/>
                </a:path>
                <a:path w="3197225" h="4225290">
                  <a:moveTo>
                    <a:pt x="2992361" y="5689"/>
                  </a:moveTo>
                  <a:lnTo>
                    <a:pt x="2986671" y="0"/>
                  </a:lnTo>
                  <a:lnTo>
                    <a:pt x="2972651" y="0"/>
                  </a:lnTo>
                  <a:lnTo>
                    <a:pt x="2966961" y="5689"/>
                  </a:lnTo>
                  <a:lnTo>
                    <a:pt x="2966961" y="19710"/>
                  </a:lnTo>
                  <a:lnTo>
                    <a:pt x="2972651" y="25400"/>
                  </a:lnTo>
                  <a:lnTo>
                    <a:pt x="2986671" y="25400"/>
                  </a:lnTo>
                  <a:lnTo>
                    <a:pt x="2992361" y="19710"/>
                  </a:lnTo>
                  <a:lnTo>
                    <a:pt x="2992361" y="12700"/>
                  </a:lnTo>
                  <a:lnTo>
                    <a:pt x="2992361" y="5689"/>
                  </a:lnTo>
                  <a:close/>
                </a:path>
                <a:path w="3197225" h="4225290">
                  <a:moveTo>
                    <a:pt x="3044482" y="137541"/>
                  </a:moveTo>
                  <a:lnTo>
                    <a:pt x="3024174" y="137541"/>
                  </a:lnTo>
                  <a:lnTo>
                    <a:pt x="3033458" y="128790"/>
                  </a:lnTo>
                  <a:lnTo>
                    <a:pt x="3039618" y="121056"/>
                  </a:lnTo>
                  <a:lnTo>
                    <a:pt x="3043021" y="113868"/>
                  </a:lnTo>
                  <a:lnTo>
                    <a:pt x="3044075" y="106807"/>
                  </a:lnTo>
                  <a:lnTo>
                    <a:pt x="3042615" y="100101"/>
                  </a:lnTo>
                  <a:lnTo>
                    <a:pt x="3038462" y="94564"/>
                  </a:lnTo>
                  <a:lnTo>
                    <a:pt x="3032036" y="90805"/>
                  </a:lnTo>
                  <a:lnTo>
                    <a:pt x="3023692" y="89408"/>
                  </a:lnTo>
                  <a:lnTo>
                    <a:pt x="3014624" y="91020"/>
                  </a:lnTo>
                  <a:lnTo>
                    <a:pt x="3007690" y="95618"/>
                  </a:lnTo>
                  <a:lnTo>
                    <a:pt x="3003245" y="102831"/>
                  </a:lnTo>
                  <a:lnTo>
                    <a:pt x="3001683" y="112306"/>
                  </a:lnTo>
                  <a:lnTo>
                    <a:pt x="3016250" y="112306"/>
                  </a:lnTo>
                  <a:lnTo>
                    <a:pt x="3016567" y="105829"/>
                  </a:lnTo>
                  <a:lnTo>
                    <a:pt x="3018917" y="102844"/>
                  </a:lnTo>
                  <a:lnTo>
                    <a:pt x="3026435" y="102844"/>
                  </a:lnTo>
                  <a:lnTo>
                    <a:pt x="3028785" y="105181"/>
                  </a:lnTo>
                  <a:lnTo>
                    <a:pt x="3028785" y="113271"/>
                  </a:lnTo>
                  <a:lnTo>
                    <a:pt x="3025063" y="119418"/>
                  </a:lnTo>
                  <a:lnTo>
                    <a:pt x="3014954" y="129692"/>
                  </a:lnTo>
                  <a:lnTo>
                    <a:pt x="3009620" y="133743"/>
                  </a:lnTo>
                  <a:lnTo>
                    <a:pt x="3002254" y="138518"/>
                  </a:lnTo>
                  <a:lnTo>
                    <a:pt x="3002254" y="150406"/>
                  </a:lnTo>
                  <a:lnTo>
                    <a:pt x="3044482" y="150406"/>
                  </a:lnTo>
                  <a:lnTo>
                    <a:pt x="3044482" y="137541"/>
                  </a:lnTo>
                  <a:close/>
                </a:path>
                <a:path w="3197225" h="4225290">
                  <a:moveTo>
                    <a:pt x="3095460" y="111582"/>
                  </a:moveTo>
                  <a:lnTo>
                    <a:pt x="3094482" y="106400"/>
                  </a:lnTo>
                  <a:lnTo>
                    <a:pt x="3093770" y="102844"/>
                  </a:lnTo>
                  <a:lnTo>
                    <a:pt x="3093682" y="102374"/>
                  </a:lnTo>
                  <a:lnTo>
                    <a:pt x="3088856" y="95440"/>
                  </a:lnTo>
                  <a:lnTo>
                    <a:pt x="3081782" y="90982"/>
                  </a:lnTo>
                  <a:lnTo>
                    <a:pt x="3080169" y="90690"/>
                  </a:lnTo>
                  <a:lnTo>
                    <a:pt x="3080169" y="106235"/>
                  </a:lnTo>
                  <a:lnTo>
                    <a:pt x="3080169" y="134721"/>
                  </a:lnTo>
                  <a:lnTo>
                    <a:pt x="3077984" y="138112"/>
                  </a:lnTo>
                  <a:lnTo>
                    <a:pt x="3068599" y="138112"/>
                  </a:lnTo>
                  <a:lnTo>
                    <a:pt x="3066161" y="134721"/>
                  </a:lnTo>
                  <a:lnTo>
                    <a:pt x="3066224" y="106235"/>
                  </a:lnTo>
                  <a:lnTo>
                    <a:pt x="3068599" y="102844"/>
                  </a:lnTo>
                  <a:lnTo>
                    <a:pt x="3077984" y="102844"/>
                  </a:lnTo>
                  <a:lnTo>
                    <a:pt x="3080169" y="106235"/>
                  </a:lnTo>
                  <a:lnTo>
                    <a:pt x="3080169" y="90690"/>
                  </a:lnTo>
                  <a:lnTo>
                    <a:pt x="3073209" y="89408"/>
                  </a:lnTo>
                  <a:lnTo>
                    <a:pt x="3064383" y="90982"/>
                  </a:lnTo>
                  <a:lnTo>
                    <a:pt x="3064814" y="90982"/>
                  </a:lnTo>
                  <a:lnTo>
                    <a:pt x="3057829" y="95161"/>
                  </a:lnTo>
                  <a:lnTo>
                    <a:pt x="3052737" y="102108"/>
                  </a:lnTo>
                  <a:lnTo>
                    <a:pt x="3050806" y="111582"/>
                  </a:lnTo>
                  <a:lnTo>
                    <a:pt x="3050806" y="129133"/>
                  </a:lnTo>
                  <a:lnTo>
                    <a:pt x="3073374" y="151549"/>
                  </a:lnTo>
                  <a:lnTo>
                    <a:pt x="3081845" y="149987"/>
                  </a:lnTo>
                  <a:lnTo>
                    <a:pt x="3088881" y="145529"/>
                  </a:lnTo>
                  <a:lnTo>
                    <a:pt x="3093682" y="138468"/>
                  </a:lnTo>
                  <a:lnTo>
                    <a:pt x="3093758" y="138112"/>
                  </a:lnTo>
                  <a:lnTo>
                    <a:pt x="3095460" y="129133"/>
                  </a:lnTo>
                  <a:lnTo>
                    <a:pt x="3095460" y="111582"/>
                  </a:lnTo>
                  <a:close/>
                </a:path>
                <a:path w="3197225" h="4225290">
                  <a:moveTo>
                    <a:pt x="3144494" y="137541"/>
                  </a:moveTo>
                  <a:lnTo>
                    <a:pt x="3124187" y="137541"/>
                  </a:lnTo>
                  <a:lnTo>
                    <a:pt x="3133483" y="128790"/>
                  </a:lnTo>
                  <a:lnTo>
                    <a:pt x="3139630" y="121056"/>
                  </a:lnTo>
                  <a:lnTo>
                    <a:pt x="3143046" y="113868"/>
                  </a:lnTo>
                  <a:lnTo>
                    <a:pt x="3144088" y="106807"/>
                  </a:lnTo>
                  <a:lnTo>
                    <a:pt x="3142627" y="100101"/>
                  </a:lnTo>
                  <a:lnTo>
                    <a:pt x="3138487" y="94564"/>
                  </a:lnTo>
                  <a:lnTo>
                    <a:pt x="3132048" y="90805"/>
                  </a:lnTo>
                  <a:lnTo>
                    <a:pt x="3123704" y="89408"/>
                  </a:lnTo>
                  <a:lnTo>
                    <a:pt x="3114637" y="91020"/>
                  </a:lnTo>
                  <a:lnTo>
                    <a:pt x="3107702" y="95618"/>
                  </a:lnTo>
                  <a:lnTo>
                    <a:pt x="3103257" y="102831"/>
                  </a:lnTo>
                  <a:lnTo>
                    <a:pt x="3101695" y="112306"/>
                  </a:lnTo>
                  <a:lnTo>
                    <a:pt x="3116262" y="112306"/>
                  </a:lnTo>
                  <a:lnTo>
                    <a:pt x="3116580" y="105829"/>
                  </a:lnTo>
                  <a:lnTo>
                    <a:pt x="3118929" y="102844"/>
                  </a:lnTo>
                  <a:lnTo>
                    <a:pt x="3126448" y="102844"/>
                  </a:lnTo>
                  <a:lnTo>
                    <a:pt x="3128797" y="105181"/>
                  </a:lnTo>
                  <a:lnTo>
                    <a:pt x="3128797" y="113271"/>
                  </a:lnTo>
                  <a:lnTo>
                    <a:pt x="3125076" y="119418"/>
                  </a:lnTo>
                  <a:lnTo>
                    <a:pt x="3114967" y="129692"/>
                  </a:lnTo>
                  <a:lnTo>
                    <a:pt x="3109633" y="133743"/>
                  </a:lnTo>
                  <a:lnTo>
                    <a:pt x="3102267" y="138518"/>
                  </a:lnTo>
                  <a:lnTo>
                    <a:pt x="3102267" y="150406"/>
                  </a:lnTo>
                  <a:lnTo>
                    <a:pt x="3144494" y="150406"/>
                  </a:lnTo>
                  <a:lnTo>
                    <a:pt x="3144494" y="137541"/>
                  </a:lnTo>
                  <a:close/>
                </a:path>
                <a:path w="3197225" h="4225290">
                  <a:moveTo>
                    <a:pt x="3197009" y="127914"/>
                  </a:moveTo>
                  <a:lnTo>
                    <a:pt x="3190379" y="127914"/>
                  </a:lnTo>
                  <a:lnTo>
                    <a:pt x="3190379" y="109143"/>
                  </a:lnTo>
                  <a:lnTo>
                    <a:pt x="3190379" y="90538"/>
                  </a:lnTo>
                  <a:lnTo>
                    <a:pt x="3176701" y="90538"/>
                  </a:lnTo>
                  <a:lnTo>
                    <a:pt x="3176701" y="109143"/>
                  </a:lnTo>
                  <a:lnTo>
                    <a:pt x="3176701" y="127914"/>
                  </a:lnTo>
                  <a:lnTo>
                    <a:pt x="3164738" y="127914"/>
                  </a:lnTo>
                  <a:lnTo>
                    <a:pt x="3176549" y="109143"/>
                  </a:lnTo>
                  <a:lnTo>
                    <a:pt x="3176701" y="109143"/>
                  </a:lnTo>
                  <a:lnTo>
                    <a:pt x="3176701" y="90538"/>
                  </a:lnTo>
                  <a:lnTo>
                    <a:pt x="3176143" y="90538"/>
                  </a:lnTo>
                  <a:lnTo>
                    <a:pt x="3149358" y="128727"/>
                  </a:lnTo>
                  <a:lnTo>
                    <a:pt x="3149358" y="139890"/>
                  </a:lnTo>
                  <a:lnTo>
                    <a:pt x="3175736" y="139890"/>
                  </a:lnTo>
                  <a:lnTo>
                    <a:pt x="3175736" y="150406"/>
                  </a:lnTo>
                  <a:lnTo>
                    <a:pt x="3190379" y="150406"/>
                  </a:lnTo>
                  <a:lnTo>
                    <a:pt x="3190379" y="139890"/>
                  </a:lnTo>
                  <a:lnTo>
                    <a:pt x="3197009" y="139890"/>
                  </a:lnTo>
                  <a:lnTo>
                    <a:pt x="3197009" y="127914"/>
                  </a:lnTo>
                  <a:close/>
                </a:path>
              </a:pathLst>
            </a:custGeom>
            <a:solidFill>
              <a:srgbClr val="43C2CF"/>
            </a:solidFill>
          </p:spPr>
          <p:txBody>
            <a:bodyPr wrap="square" lIns="0" tIns="0" rIns="0" bIns="0" rtlCol="0"/>
            <a:lstStyle/>
            <a:p>
              <a:endParaRPr/>
            </a:p>
          </p:txBody>
        </p:sp>
      </p:grpSp>
      <p:sp>
        <p:nvSpPr>
          <p:cNvPr id="57" name="object 57"/>
          <p:cNvSpPr txBox="1"/>
          <p:nvPr/>
        </p:nvSpPr>
        <p:spPr>
          <a:xfrm>
            <a:off x="8969289" y="7157673"/>
            <a:ext cx="1149350" cy="132080"/>
          </a:xfrm>
          <a:prstGeom prst="rect">
            <a:avLst/>
          </a:prstGeom>
        </p:spPr>
        <p:txBody>
          <a:bodyPr vert="horz" wrap="square" lIns="0" tIns="12700" rIns="0" bIns="0" rtlCol="0">
            <a:spAutoFit/>
          </a:bodyPr>
          <a:lstStyle/>
          <a:p>
            <a:pPr marL="38100">
              <a:lnSpc>
                <a:spcPct val="100000"/>
              </a:lnSpc>
              <a:spcBef>
                <a:spcPts val="100"/>
              </a:spcBef>
            </a:pPr>
            <a:r>
              <a:rPr sz="700" b="1" spc="-75" dirty="0">
                <a:solidFill>
                  <a:srgbClr val="162A75"/>
                </a:solidFill>
                <a:latin typeface="Tahoma"/>
                <a:cs typeface="Tahoma"/>
              </a:rPr>
              <a:t>ELIS</a:t>
            </a:r>
            <a:r>
              <a:rPr sz="700" b="1" spc="10" dirty="0">
                <a:solidFill>
                  <a:srgbClr val="162A75"/>
                </a:solidFill>
                <a:latin typeface="Tahoma"/>
                <a:cs typeface="Tahoma"/>
              </a:rPr>
              <a:t> </a:t>
            </a:r>
            <a:r>
              <a:rPr sz="900" spc="187" baseline="9259" dirty="0">
                <a:solidFill>
                  <a:srgbClr val="50687B"/>
                </a:solidFill>
                <a:latin typeface="Verdana"/>
                <a:cs typeface="Verdana"/>
              </a:rPr>
              <a:t>|</a:t>
            </a:r>
            <a:r>
              <a:rPr sz="900" spc="-75" baseline="9259" dirty="0">
                <a:solidFill>
                  <a:srgbClr val="50687B"/>
                </a:solidFill>
                <a:latin typeface="Verdana"/>
                <a:cs typeface="Verdana"/>
              </a:rPr>
              <a:t> </a:t>
            </a:r>
            <a:r>
              <a:rPr sz="700" b="1" spc="-75" dirty="0">
                <a:solidFill>
                  <a:srgbClr val="43C2CF"/>
                </a:solidFill>
                <a:latin typeface="Tahoma"/>
                <a:cs typeface="Tahoma"/>
              </a:rPr>
              <a:t>ELIS</a:t>
            </a:r>
            <a:r>
              <a:rPr sz="700" b="1" spc="10" dirty="0">
                <a:solidFill>
                  <a:srgbClr val="43C2CF"/>
                </a:solidFill>
                <a:latin typeface="Tahoma"/>
                <a:cs typeface="Tahoma"/>
              </a:rPr>
              <a:t> </a:t>
            </a:r>
            <a:r>
              <a:rPr sz="700" b="1" spc="-10" dirty="0">
                <a:solidFill>
                  <a:srgbClr val="43C2CF"/>
                </a:solidFill>
                <a:latin typeface="Tahoma"/>
                <a:cs typeface="Tahoma"/>
              </a:rPr>
              <a:t>PARA</a:t>
            </a:r>
            <a:r>
              <a:rPr sz="700" b="1" spc="-5" dirty="0">
                <a:solidFill>
                  <a:srgbClr val="43C2CF"/>
                </a:solidFill>
                <a:latin typeface="Tahoma"/>
                <a:cs typeface="Tahoma"/>
              </a:rPr>
              <a:t> </a:t>
            </a:r>
            <a:r>
              <a:rPr sz="700" b="1" spc="-10" dirty="0">
                <a:solidFill>
                  <a:srgbClr val="43C2CF"/>
                </a:solidFill>
                <a:latin typeface="Tahoma"/>
                <a:cs typeface="Tahoma"/>
              </a:rPr>
              <a:t>TODO</a:t>
            </a:r>
            <a:r>
              <a:rPr sz="700" b="1" spc="10" dirty="0">
                <a:solidFill>
                  <a:srgbClr val="43C2CF"/>
                </a:solidFill>
                <a:latin typeface="Tahoma"/>
                <a:cs typeface="Tahoma"/>
              </a:rPr>
              <a:t> </a:t>
            </a:r>
            <a:r>
              <a:rPr sz="700" b="1" spc="-20" dirty="0">
                <a:solidFill>
                  <a:srgbClr val="43C2CF"/>
                </a:solidFill>
                <a:latin typeface="Tahoma"/>
                <a:cs typeface="Tahoma"/>
              </a:rPr>
              <a:t>2024</a:t>
            </a:r>
            <a:endParaRPr sz="700">
              <a:latin typeface="Tahoma"/>
              <a:cs typeface="Tahoma"/>
            </a:endParaRPr>
          </a:p>
        </p:txBody>
      </p:sp>
      <p:sp>
        <p:nvSpPr>
          <p:cNvPr id="58" name="object 58"/>
          <p:cNvSpPr txBox="1"/>
          <p:nvPr/>
        </p:nvSpPr>
        <p:spPr>
          <a:xfrm>
            <a:off x="6836085" y="4123622"/>
            <a:ext cx="1708150" cy="330200"/>
          </a:xfrm>
          <a:prstGeom prst="rect">
            <a:avLst/>
          </a:prstGeom>
        </p:spPr>
        <p:txBody>
          <a:bodyPr vert="horz" wrap="square" lIns="0" tIns="12700" rIns="0" bIns="0" rtlCol="0">
            <a:spAutoFit/>
          </a:bodyPr>
          <a:lstStyle/>
          <a:p>
            <a:pPr marL="12700">
              <a:lnSpc>
                <a:spcPct val="100000"/>
              </a:lnSpc>
              <a:spcBef>
                <a:spcPts val="100"/>
              </a:spcBef>
              <a:tabLst>
                <a:tab pos="636270" algn="l"/>
                <a:tab pos="1542415" algn="l"/>
              </a:tabLst>
            </a:pPr>
            <a:r>
              <a:rPr sz="2250" b="1" spc="-44" baseline="1851" dirty="0">
                <a:solidFill>
                  <a:srgbClr val="162A75"/>
                </a:solidFill>
                <a:latin typeface="Tahoma"/>
                <a:cs typeface="Tahoma"/>
              </a:rPr>
              <a:t>20 </a:t>
            </a:r>
            <a:r>
              <a:rPr lang="es" sz="2250" b="1" spc="-44" baseline="1851" dirty="0">
                <a:solidFill>
                  <a:srgbClr val="162A75"/>
                </a:solidFill>
                <a:latin typeface="Tahoma"/>
                <a:cs typeface="Tahoma"/>
              </a:rPr>
              <a:t>€</a:t>
            </a:r>
            <a:r>
              <a:rPr sz="2250" b="1" spc="-419" baseline="1851" dirty="0">
                <a:solidFill>
                  <a:srgbClr val="162A75"/>
                </a:solidFill>
                <a:latin typeface="Tahoma"/>
                <a:cs typeface="Tahoma"/>
              </a:rPr>
              <a:t> </a:t>
            </a:r>
            <a:r>
              <a:rPr sz="2250" b="1" baseline="1851" dirty="0">
                <a:solidFill>
                  <a:srgbClr val="162A75"/>
                </a:solidFill>
                <a:latin typeface="Tahoma"/>
                <a:cs typeface="Tahoma"/>
              </a:rPr>
              <a:t> </a:t>
            </a:r>
            <a:r>
              <a:rPr sz="2000" b="1" spc="-365" dirty="0">
                <a:solidFill>
                  <a:srgbClr val="162A75"/>
                </a:solidFill>
                <a:latin typeface="Tahoma"/>
                <a:cs typeface="Tahoma"/>
              </a:rPr>
              <a:t>-</a:t>
            </a:r>
            <a:r>
              <a:rPr sz="2000" b="1" dirty="0">
                <a:solidFill>
                  <a:srgbClr val="162A75"/>
                </a:solidFill>
                <a:latin typeface="Tahoma"/>
                <a:cs typeface="Tahoma"/>
              </a:rPr>
              <a:t> </a:t>
            </a:r>
            <a:r>
              <a:rPr sz="2000" b="1" spc="-495" dirty="0">
                <a:solidFill>
                  <a:srgbClr val="162A75"/>
                </a:solidFill>
                <a:latin typeface="Tahoma"/>
                <a:cs typeface="Tahoma"/>
              </a:rPr>
              <a:t>=</a:t>
            </a:r>
            <a:endParaRPr sz="2000" dirty="0">
              <a:latin typeface="Tahoma"/>
              <a:cs typeface="Tahoma"/>
            </a:endParaRPr>
          </a:p>
        </p:txBody>
      </p:sp>
      <p:sp>
        <p:nvSpPr>
          <p:cNvPr id="59" name="object 59"/>
          <p:cNvSpPr/>
          <p:nvPr/>
        </p:nvSpPr>
        <p:spPr>
          <a:xfrm>
            <a:off x="7684629" y="4019420"/>
            <a:ext cx="594360" cy="594360"/>
          </a:xfrm>
          <a:custGeom>
            <a:avLst/>
            <a:gdLst/>
            <a:ahLst/>
            <a:cxnLst/>
            <a:rect l="l" t="t" r="r" b="b"/>
            <a:pathLst>
              <a:path w="594359" h="594360">
                <a:moveTo>
                  <a:pt x="297002" y="0"/>
                </a:moveTo>
                <a:lnTo>
                  <a:pt x="248826" y="3887"/>
                </a:lnTo>
                <a:lnTo>
                  <a:pt x="203125" y="15141"/>
                </a:lnTo>
                <a:lnTo>
                  <a:pt x="160511" y="33150"/>
                </a:lnTo>
                <a:lnTo>
                  <a:pt x="121595" y="57303"/>
                </a:lnTo>
                <a:lnTo>
                  <a:pt x="86988" y="86988"/>
                </a:lnTo>
                <a:lnTo>
                  <a:pt x="57303" y="121595"/>
                </a:lnTo>
                <a:lnTo>
                  <a:pt x="33150" y="160511"/>
                </a:lnTo>
                <a:lnTo>
                  <a:pt x="15141" y="203125"/>
                </a:lnTo>
                <a:lnTo>
                  <a:pt x="3887" y="248826"/>
                </a:lnTo>
                <a:lnTo>
                  <a:pt x="0" y="297002"/>
                </a:lnTo>
                <a:lnTo>
                  <a:pt x="3887" y="345178"/>
                </a:lnTo>
                <a:lnTo>
                  <a:pt x="15141" y="390879"/>
                </a:lnTo>
                <a:lnTo>
                  <a:pt x="33150" y="433493"/>
                </a:lnTo>
                <a:lnTo>
                  <a:pt x="57303" y="472409"/>
                </a:lnTo>
                <a:lnTo>
                  <a:pt x="86988" y="507015"/>
                </a:lnTo>
                <a:lnTo>
                  <a:pt x="121595" y="536701"/>
                </a:lnTo>
                <a:lnTo>
                  <a:pt x="160511" y="560854"/>
                </a:lnTo>
                <a:lnTo>
                  <a:pt x="203125" y="578863"/>
                </a:lnTo>
                <a:lnTo>
                  <a:pt x="248826" y="590117"/>
                </a:lnTo>
                <a:lnTo>
                  <a:pt x="297002" y="594004"/>
                </a:lnTo>
                <a:lnTo>
                  <a:pt x="345178" y="590117"/>
                </a:lnTo>
                <a:lnTo>
                  <a:pt x="390879" y="578863"/>
                </a:lnTo>
                <a:lnTo>
                  <a:pt x="433493" y="560854"/>
                </a:lnTo>
                <a:lnTo>
                  <a:pt x="472409" y="536701"/>
                </a:lnTo>
                <a:lnTo>
                  <a:pt x="507015" y="507015"/>
                </a:lnTo>
                <a:lnTo>
                  <a:pt x="536701" y="472409"/>
                </a:lnTo>
                <a:lnTo>
                  <a:pt x="560854" y="433493"/>
                </a:lnTo>
                <a:lnTo>
                  <a:pt x="578863" y="390879"/>
                </a:lnTo>
                <a:lnTo>
                  <a:pt x="590117" y="345178"/>
                </a:lnTo>
                <a:lnTo>
                  <a:pt x="594004" y="297002"/>
                </a:lnTo>
                <a:lnTo>
                  <a:pt x="590117" y="248826"/>
                </a:lnTo>
                <a:lnTo>
                  <a:pt x="578863" y="203125"/>
                </a:lnTo>
                <a:lnTo>
                  <a:pt x="560854" y="160511"/>
                </a:lnTo>
                <a:lnTo>
                  <a:pt x="536701" y="121595"/>
                </a:lnTo>
                <a:lnTo>
                  <a:pt x="507015" y="86988"/>
                </a:lnTo>
                <a:lnTo>
                  <a:pt x="472409" y="57303"/>
                </a:lnTo>
                <a:lnTo>
                  <a:pt x="433493" y="33150"/>
                </a:lnTo>
                <a:lnTo>
                  <a:pt x="390879" y="15141"/>
                </a:lnTo>
                <a:lnTo>
                  <a:pt x="345178" y="3887"/>
                </a:lnTo>
                <a:lnTo>
                  <a:pt x="297002" y="0"/>
                </a:lnTo>
                <a:close/>
              </a:path>
            </a:pathLst>
          </a:custGeom>
          <a:solidFill>
            <a:srgbClr val="43C2CF"/>
          </a:solidFill>
        </p:spPr>
        <p:txBody>
          <a:bodyPr wrap="square" lIns="0" tIns="0" rIns="0" bIns="0" rtlCol="0"/>
          <a:lstStyle/>
          <a:p>
            <a:endParaRPr/>
          </a:p>
        </p:txBody>
      </p:sp>
      <p:sp>
        <p:nvSpPr>
          <p:cNvPr id="60" name="object 60"/>
          <p:cNvSpPr txBox="1"/>
          <p:nvPr/>
        </p:nvSpPr>
        <p:spPr>
          <a:xfrm>
            <a:off x="7765357" y="4184030"/>
            <a:ext cx="1346835" cy="243015"/>
          </a:xfrm>
          <a:prstGeom prst="rect">
            <a:avLst/>
          </a:prstGeom>
        </p:spPr>
        <p:txBody>
          <a:bodyPr vert="horz" wrap="square" lIns="0" tIns="12065" rIns="0" bIns="0" rtlCol="0">
            <a:spAutoFit/>
          </a:bodyPr>
          <a:lstStyle/>
          <a:p>
            <a:pPr marL="12700">
              <a:lnSpc>
                <a:spcPct val="100000"/>
              </a:lnSpc>
              <a:spcBef>
                <a:spcPts val="95"/>
              </a:spcBef>
              <a:tabLst>
                <a:tab pos="991235" algn="l"/>
              </a:tabLst>
            </a:pPr>
            <a:r>
              <a:rPr sz="1500" b="1" spc="-50" dirty="0">
                <a:solidFill>
                  <a:srgbClr val="162A75"/>
                </a:solidFill>
                <a:latin typeface="Tahoma"/>
                <a:cs typeface="Tahoma"/>
              </a:rPr>
              <a:t>30</a:t>
            </a:r>
            <a:r>
              <a:rPr sz="1500" b="1" spc="-330" dirty="0">
                <a:solidFill>
                  <a:srgbClr val="162A75"/>
                </a:solidFill>
                <a:latin typeface="Tahoma"/>
                <a:cs typeface="Tahoma"/>
              </a:rPr>
              <a:t> </a:t>
            </a:r>
            <a:r>
              <a:rPr sz="1500" b="1" spc="-575" dirty="0">
                <a:solidFill>
                  <a:srgbClr val="162A75"/>
                </a:solidFill>
                <a:latin typeface="Tahoma"/>
                <a:cs typeface="Tahoma"/>
              </a:rPr>
              <a:t>%</a:t>
            </a:r>
            <a:r>
              <a:rPr sz="1500" b="1" dirty="0">
                <a:solidFill>
                  <a:srgbClr val="162A75"/>
                </a:solidFill>
                <a:latin typeface="Tahoma"/>
                <a:cs typeface="Tahoma"/>
              </a:rPr>
              <a:t> </a:t>
            </a:r>
            <a:r>
              <a:rPr lang="es-ES" sz="1500" b="1" dirty="0">
                <a:solidFill>
                  <a:srgbClr val="162A75"/>
                </a:solidFill>
                <a:latin typeface="Tahoma"/>
                <a:cs typeface="Tahoma"/>
              </a:rPr>
              <a:t>         </a:t>
            </a:r>
            <a:r>
              <a:rPr sz="1500" b="1" spc="-125" dirty="0">
                <a:solidFill>
                  <a:srgbClr val="162A75"/>
                </a:solidFill>
                <a:latin typeface="Tahoma"/>
                <a:cs typeface="Tahoma"/>
              </a:rPr>
              <a:t>14 </a:t>
            </a:r>
            <a:r>
              <a:rPr lang="es" sz="1500" b="1" dirty="0">
                <a:solidFill>
                  <a:srgbClr val="162A75"/>
                </a:solidFill>
                <a:latin typeface="Tahoma"/>
                <a:cs typeface="Tahoma"/>
              </a:rPr>
              <a:t>€</a:t>
            </a:r>
            <a:r>
              <a:rPr sz="1500" b="1" spc="-330" dirty="0">
                <a:solidFill>
                  <a:srgbClr val="162A75"/>
                </a:solidFill>
                <a:latin typeface="Tahoma"/>
                <a:cs typeface="Tahoma"/>
              </a:rPr>
              <a:t> </a:t>
            </a:r>
            <a:endParaRPr sz="1500" dirty="0">
              <a:latin typeface="Tahoma"/>
              <a:cs typeface="Tahoma"/>
            </a:endParaRPr>
          </a:p>
        </p:txBody>
      </p:sp>
      <p:pic>
        <p:nvPicPr>
          <p:cNvPr id="62" name="object 58">
            <a:extLst>
              <a:ext uri="{FF2B5EF4-FFF2-40B4-BE49-F238E27FC236}">
                <a16:creationId xmlns:a16="http://schemas.microsoft.com/office/drawing/2014/main" id="{92EEACD2-2372-22DE-69B0-BD5E5F24634A}"/>
              </a:ext>
            </a:extLst>
          </p:cNvPr>
          <p:cNvPicPr/>
          <p:nvPr/>
        </p:nvPicPr>
        <p:blipFill>
          <a:blip r:embed="rId6" cstate="print"/>
          <a:stretch>
            <a:fillRect/>
          </a:stretch>
        </p:blipFill>
        <p:spPr>
          <a:xfrm>
            <a:off x="8170699" y="1008283"/>
            <a:ext cx="2188870" cy="2603269"/>
          </a:xfrm>
          <a:prstGeom prst="rect">
            <a:avLst/>
          </a:prstGeom>
        </p:spPr>
      </p:pic>
      <p:sp>
        <p:nvSpPr>
          <p:cNvPr id="30" name="object 26">
            <a:extLst>
              <a:ext uri="{FF2B5EF4-FFF2-40B4-BE49-F238E27FC236}">
                <a16:creationId xmlns:a16="http://schemas.microsoft.com/office/drawing/2014/main" id="{B362D069-4A04-C5E5-4BF8-7F3C2F06DB5B}"/>
              </a:ext>
            </a:extLst>
          </p:cNvPr>
          <p:cNvSpPr txBox="1"/>
          <p:nvPr/>
        </p:nvSpPr>
        <p:spPr>
          <a:xfrm>
            <a:off x="411473" y="5387077"/>
            <a:ext cx="1104379" cy="1538691"/>
          </a:xfrm>
          <a:prstGeom prst="rect">
            <a:avLst/>
          </a:prstGeom>
        </p:spPr>
        <p:txBody>
          <a:bodyPr vert="horz" wrap="square" lIns="0" tIns="12700" rIns="0" bIns="0" rtlCol="0">
            <a:spAutoFit/>
          </a:bodyPr>
          <a:lstStyle/>
          <a:p>
            <a:pPr marL="12700" marR="5080" indent="-635" algn="l">
              <a:lnSpc>
                <a:spcPct val="104200"/>
              </a:lnSpc>
            </a:pPr>
            <a:r>
              <a:rPr lang="es" sz="800" i="1" spc="-35" dirty="0">
                <a:solidFill>
                  <a:srgbClr val="FFFFFF"/>
                </a:solidFill>
                <a:latin typeface="Verdana"/>
                <a:cs typeface="Verdana"/>
              </a:rPr>
              <a:t>*A través del fondo de inversión para empleados Elis for all </a:t>
            </a:r>
            <a:r>
              <a:rPr lang="es" sz="800" i="1" spc="-35" dirty="0" err="1">
                <a:solidFill>
                  <a:srgbClr val="FFFFFF"/>
                </a:solidFill>
                <a:latin typeface="Verdana"/>
                <a:cs typeface="Verdana"/>
              </a:rPr>
              <a:t>Relais </a:t>
            </a:r>
            <a:r>
              <a:rPr lang="es" sz="800" i="1" spc="-35" dirty="0">
                <a:solidFill>
                  <a:srgbClr val="FFFFFF"/>
                </a:solidFill>
                <a:latin typeface="Verdana"/>
                <a:cs typeface="Verdana"/>
              </a:rPr>
              <a:t>2025. Tras la ampliación de capital, el fondo de inversión para empleados Elis for all </a:t>
            </a:r>
            <a:r>
              <a:rPr lang="es" sz="800" i="1" spc="-35" dirty="0" err="1">
                <a:solidFill>
                  <a:srgbClr val="FFFFFF"/>
                </a:solidFill>
                <a:latin typeface="Verdana"/>
                <a:cs typeface="Verdana"/>
              </a:rPr>
              <a:t>Relais </a:t>
            </a:r>
            <a:r>
              <a:rPr lang="es" sz="800" i="1" spc="-35" dirty="0">
                <a:solidFill>
                  <a:srgbClr val="FFFFFF"/>
                </a:solidFill>
                <a:latin typeface="Verdana"/>
                <a:cs typeface="Verdana"/>
              </a:rPr>
              <a:t>2025 se fusionará con el fondo de inversión para empleados Elis Shareholding.</a:t>
            </a:r>
            <a:endParaRPr sz="800" i="1" dirty="0">
              <a:latin typeface="Verdana"/>
              <a:cs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8260" rIns="0" bIns="0" rtlCol="0">
            <a:spAutoFit/>
          </a:bodyPr>
          <a:lstStyle/>
          <a:p>
            <a:pPr marL="12700" marR="5080">
              <a:lnSpc>
                <a:spcPts val="2400"/>
              </a:lnSpc>
              <a:spcBef>
                <a:spcPts val="380"/>
              </a:spcBef>
            </a:pPr>
            <a:r>
              <a:rPr lang="es" spc="-40" dirty="0"/>
              <a:t>¿CUÁNTO </a:t>
            </a:r>
            <a:br>
              <a:rPr lang="en-US" spc="-40" dirty="0"/>
            </a:br>
            <a:r>
              <a:rPr lang="es" spc="-40" dirty="0"/>
              <a:t>PUEDO INVERTIR?</a:t>
            </a:r>
            <a:endParaRPr spc="-50" dirty="0"/>
          </a:p>
        </p:txBody>
      </p:sp>
      <p:sp>
        <p:nvSpPr>
          <p:cNvPr id="3" name="object 3"/>
          <p:cNvSpPr txBox="1"/>
          <p:nvPr/>
        </p:nvSpPr>
        <p:spPr>
          <a:xfrm>
            <a:off x="10229724" y="7052786"/>
            <a:ext cx="151130" cy="269240"/>
          </a:xfrm>
          <a:prstGeom prst="rect">
            <a:avLst/>
          </a:prstGeom>
        </p:spPr>
        <p:txBody>
          <a:bodyPr vert="horz" wrap="square" lIns="0" tIns="12700" rIns="0" bIns="0" rtlCol="0">
            <a:spAutoFit/>
          </a:bodyPr>
          <a:lstStyle/>
          <a:p>
            <a:pPr marL="12700">
              <a:lnSpc>
                <a:spcPct val="100000"/>
              </a:lnSpc>
              <a:spcBef>
                <a:spcPts val="100"/>
              </a:spcBef>
            </a:pPr>
            <a:r>
              <a:rPr sz="1600" b="1" spc="-50" dirty="0">
                <a:solidFill>
                  <a:srgbClr val="162A75"/>
                </a:solidFill>
                <a:latin typeface="Tahoma"/>
                <a:cs typeface="Tahoma"/>
              </a:rPr>
              <a:t>7</a:t>
            </a:r>
            <a:endParaRPr sz="1600">
              <a:latin typeface="Tahoma"/>
              <a:cs typeface="Tahoma"/>
            </a:endParaRPr>
          </a:p>
        </p:txBody>
      </p:sp>
      <p:sp>
        <p:nvSpPr>
          <p:cNvPr id="4" name="object 4"/>
          <p:cNvSpPr txBox="1"/>
          <p:nvPr/>
        </p:nvSpPr>
        <p:spPr>
          <a:xfrm>
            <a:off x="275300" y="7052786"/>
            <a:ext cx="151130" cy="269240"/>
          </a:xfrm>
          <a:prstGeom prst="rect">
            <a:avLst/>
          </a:prstGeom>
        </p:spPr>
        <p:txBody>
          <a:bodyPr vert="horz" wrap="square" lIns="0" tIns="12700" rIns="0" bIns="0" rtlCol="0">
            <a:spAutoFit/>
          </a:bodyPr>
          <a:lstStyle/>
          <a:p>
            <a:pPr marL="12700">
              <a:lnSpc>
                <a:spcPct val="100000"/>
              </a:lnSpc>
              <a:spcBef>
                <a:spcPts val="100"/>
              </a:spcBef>
            </a:pPr>
            <a:r>
              <a:rPr sz="1600" b="1" spc="-50" dirty="0">
                <a:solidFill>
                  <a:srgbClr val="162A75"/>
                </a:solidFill>
                <a:latin typeface="Tahoma"/>
                <a:cs typeface="Tahoma"/>
              </a:rPr>
              <a:t>6</a:t>
            </a:r>
            <a:endParaRPr sz="1600">
              <a:latin typeface="Tahoma"/>
              <a:cs typeface="Tahoma"/>
            </a:endParaRPr>
          </a:p>
        </p:txBody>
      </p:sp>
      <p:sp>
        <p:nvSpPr>
          <p:cNvPr id="5" name="object 5"/>
          <p:cNvSpPr/>
          <p:nvPr/>
        </p:nvSpPr>
        <p:spPr>
          <a:xfrm>
            <a:off x="465256" y="2028825"/>
            <a:ext cx="1308038" cy="1260817"/>
          </a:xfrm>
          <a:custGeom>
            <a:avLst/>
            <a:gdLst/>
            <a:ahLst/>
            <a:cxnLst/>
            <a:rect l="l" t="t" r="r" b="b"/>
            <a:pathLst>
              <a:path w="1440180" h="1671955">
                <a:moveTo>
                  <a:pt x="1440002" y="0"/>
                </a:moveTo>
                <a:lnTo>
                  <a:pt x="0" y="0"/>
                </a:lnTo>
                <a:lnTo>
                  <a:pt x="0" y="1671408"/>
                </a:lnTo>
                <a:lnTo>
                  <a:pt x="1440002" y="1671408"/>
                </a:lnTo>
                <a:lnTo>
                  <a:pt x="1440002" y="0"/>
                </a:lnTo>
                <a:close/>
              </a:path>
            </a:pathLst>
          </a:custGeom>
          <a:solidFill>
            <a:srgbClr val="162A75"/>
          </a:solidFill>
        </p:spPr>
        <p:txBody>
          <a:bodyPr wrap="square" lIns="0" tIns="0" rIns="0" bIns="0" rtlCol="0"/>
          <a:lstStyle/>
          <a:p>
            <a:endParaRPr/>
          </a:p>
        </p:txBody>
      </p:sp>
      <p:sp>
        <p:nvSpPr>
          <p:cNvPr id="6" name="object 6"/>
          <p:cNvSpPr txBox="1"/>
          <p:nvPr/>
        </p:nvSpPr>
        <p:spPr>
          <a:xfrm>
            <a:off x="680902" y="2242231"/>
            <a:ext cx="904240" cy="446917"/>
          </a:xfrm>
          <a:prstGeom prst="rect">
            <a:avLst/>
          </a:prstGeom>
        </p:spPr>
        <p:txBody>
          <a:bodyPr vert="horz" wrap="square" lIns="0" tIns="15875" rIns="0" bIns="0" rtlCol="0">
            <a:spAutoFit/>
          </a:bodyPr>
          <a:lstStyle/>
          <a:p>
            <a:pPr>
              <a:lnSpc>
                <a:spcPct val="100000"/>
              </a:lnSpc>
              <a:spcBef>
                <a:spcPts val="125"/>
              </a:spcBef>
            </a:pPr>
            <a:r>
              <a:rPr sz="2800" b="1" spc="-60" dirty="0">
                <a:solidFill>
                  <a:srgbClr val="FFFFFF"/>
                </a:solidFill>
                <a:latin typeface="Tahoma"/>
                <a:cs typeface="Tahoma"/>
              </a:rPr>
              <a:t>50 </a:t>
            </a:r>
            <a:r>
              <a:rPr lang="es" sz="2800" b="1" spc="-60" dirty="0">
                <a:solidFill>
                  <a:srgbClr val="FFFFFF"/>
                </a:solidFill>
                <a:latin typeface="Tahoma"/>
                <a:cs typeface="Tahoma"/>
              </a:rPr>
              <a:t>€</a:t>
            </a:r>
            <a:r>
              <a:rPr sz="2800" b="1" spc="-675" dirty="0">
                <a:solidFill>
                  <a:srgbClr val="FFFFFF"/>
                </a:solidFill>
                <a:latin typeface="Tahoma"/>
                <a:cs typeface="Tahoma"/>
              </a:rPr>
              <a:t> </a:t>
            </a:r>
            <a:endParaRPr sz="2800" dirty="0">
              <a:latin typeface="Tahoma"/>
              <a:cs typeface="Tahoma"/>
            </a:endParaRPr>
          </a:p>
        </p:txBody>
      </p:sp>
      <p:sp>
        <p:nvSpPr>
          <p:cNvPr id="7" name="object 7"/>
          <p:cNvSpPr txBox="1"/>
          <p:nvPr/>
        </p:nvSpPr>
        <p:spPr>
          <a:xfrm>
            <a:off x="703127" y="2758147"/>
            <a:ext cx="859790" cy="226695"/>
          </a:xfrm>
          <a:prstGeom prst="rect">
            <a:avLst/>
          </a:prstGeom>
        </p:spPr>
        <p:txBody>
          <a:bodyPr vert="horz" wrap="square" lIns="0" tIns="14604" rIns="0" bIns="0" rtlCol="0">
            <a:spAutoFit/>
          </a:bodyPr>
          <a:lstStyle/>
          <a:p>
            <a:pPr>
              <a:lnSpc>
                <a:spcPct val="100000"/>
              </a:lnSpc>
              <a:spcBef>
                <a:spcPts val="114"/>
              </a:spcBef>
            </a:pPr>
            <a:r>
              <a:rPr sz="1300" b="1" spc="-10" dirty="0">
                <a:solidFill>
                  <a:srgbClr val="43C2CF"/>
                </a:solidFill>
                <a:latin typeface="Tahoma"/>
                <a:cs typeface="Tahoma"/>
              </a:rPr>
              <a:t>MÍNIMO</a:t>
            </a:r>
            <a:endParaRPr sz="1300" dirty="0">
              <a:latin typeface="Tahoma"/>
              <a:cs typeface="Tahoma"/>
            </a:endParaRPr>
          </a:p>
        </p:txBody>
      </p:sp>
      <p:sp>
        <p:nvSpPr>
          <p:cNvPr id="8" name="object 8"/>
          <p:cNvSpPr txBox="1"/>
          <p:nvPr/>
        </p:nvSpPr>
        <p:spPr>
          <a:xfrm>
            <a:off x="2217669" y="1894106"/>
            <a:ext cx="2628265" cy="890885"/>
          </a:xfrm>
          <a:prstGeom prst="rect">
            <a:avLst/>
          </a:prstGeom>
        </p:spPr>
        <p:txBody>
          <a:bodyPr vert="horz" wrap="square" lIns="0" tIns="12700" rIns="0" bIns="0" rtlCol="0">
            <a:spAutoFit/>
          </a:bodyPr>
          <a:lstStyle/>
          <a:p>
            <a:pPr marL="12700" marR="80010">
              <a:lnSpc>
                <a:spcPct val="108300"/>
              </a:lnSpc>
              <a:spcBef>
                <a:spcPts val="100"/>
              </a:spcBef>
            </a:pPr>
            <a:r>
              <a:rPr lang="es" sz="1000" b="1" dirty="0">
                <a:solidFill>
                  <a:srgbClr val="43C2CF"/>
                </a:solidFill>
                <a:latin typeface="Tahoma"/>
                <a:cs typeface="Tahoma"/>
              </a:rPr>
              <a:t>El importe mínimo de inversión en Elis para todos está fijado en 50€.</a:t>
            </a:r>
          </a:p>
          <a:p>
            <a:pPr marL="12700" marR="80010">
              <a:lnSpc>
                <a:spcPct val="108300"/>
              </a:lnSpc>
              <a:spcBef>
                <a:spcPts val="100"/>
              </a:spcBef>
            </a:pPr>
            <a:r>
              <a:rPr lang="es" sz="800" dirty="0">
                <a:solidFill>
                  <a:srgbClr val="50687B"/>
                </a:solidFill>
                <a:latin typeface="Verdana"/>
                <a:cs typeface="Verdana"/>
              </a:rPr>
              <a:t>El importe máximo está limitado a una cuarta parte de su remuneración anual bruta estimada para 2025 y su límite es de 50.000 €.</a:t>
            </a:r>
          </a:p>
          <a:p>
            <a:pPr marL="12700" marR="80010">
              <a:lnSpc>
                <a:spcPct val="108300"/>
              </a:lnSpc>
              <a:spcBef>
                <a:spcPts val="100"/>
              </a:spcBef>
            </a:pPr>
            <a:endParaRPr lang="en-US" sz="800" dirty="0">
              <a:solidFill>
                <a:srgbClr val="50687B"/>
              </a:solidFill>
              <a:latin typeface="Verdana"/>
              <a:cs typeface="Verdana"/>
            </a:endParaRPr>
          </a:p>
        </p:txBody>
      </p:sp>
      <p:grpSp>
        <p:nvGrpSpPr>
          <p:cNvPr id="16" name="object 16"/>
          <p:cNvGrpSpPr/>
          <p:nvPr/>
        </p:nvGrpSpPr>
        <p:grpSpPr>
          <a:xfrm>
            <a:off x="8892006" y="12"/>
            <a:ext cx="1224280" cy="720090"/>
            <a:chOff x="8892006" y="12"/>
            <a:chExt cx="1224280" cy="720090"/>
          </a:xfrm>
        </p:grpSpPr>
        <p:sp>
          <p:nvSpPr>
            <p:cNvPr id="17" name="object 17"/>
            <p:cNvSpPr/>
            <p:nvPr/>
          </p:nvSpPr>
          <p:spPr>
            <a:xfrm>
              <a:off x="8892006" y="12"/>
              <a:ext cx="1224280" cy="720090"/>
            </a:xfrm>
            <a:custGeom>
              <a:avLst/>
              <a:gdLst/>
              <a:ahLst/>
              <a:cxnLst/>
              <a:rect l="l" t="t" r="r" b="b"/>
              <a:pathLst>
                <a:path w="1224279" h="720090">
                  <a:moveTo>
                    <a:pt x="1223987" y="0"/>
                  </a:moveTo>
                  <a:lnTo>
                    <a:pt x="0" y="0"/>
                  </a:lnTo>
                  <a:lnTo>
                    <a:pt x="0" y="720001"/>
                  </a:lnTo>
                  <a:lnTo>
                    <a:pt x="1223987" y="720001"/>
                  </a:lnTo>
                  <a:lnTo>
                    <a:pt x="1223987" y="0"/>
                  </a:lnTo>
                  <a:close/>
                </a:path>
              </a:pathLst>
            </a:custGeom>
            <a:solidFill>
              <a:srgbClr val="162A75"/>
            </a:solidFill>
          </p:spPr>
          <p:txBody>
            <a:bodyPr wrap="square" lIns="0" tIns="0" rIns="0" bIns="0" rtlCol="0"/>
            <a:lstStyle/>
            <a:p>
              <a:endParaRPr/>
            </a:p>
          </p:txBody>
        </p:sp>
        <p:sp>
          <p:nvSpPr>
            <p:cNvPr id="18" name="object 18"/>
            <p:cNvSpPr/>
            <p:nvPr/>
          </p:nvSpPr>
          <p:spPr>
            <a:xfrm>
              <a:off x="9463126" y="308330"/>
              <a:ext cx="228600" cy="149860"/>
            </a:xfrm>
            <a:custGeom>
              <a:avLst/>
              <a:gdLst/>
              <a:ahLst/>
              <a:cxnLst/>
              <a:rect l="l" t="t" r="r" b="b"/>
              <a:pathLst>
                <a:path w="228600" h="149859">
                  <a:moveTo>
                    <a:pt x="49314" y="0"/>
                  </a:moveTo>
                  <a:lnTo>
                    <a:pt x="35775" y="2451"/>
                  </a:lnTo>
                  <a:lnTo>
                    <a:pt x="25603" y="8636"/>
                  </a:lnTo>
                  <a:lnTo>
                    <a:pt x="19177" y="18542"/>
                  </a:lnTo>
                  <a:lnTo>
                    <a:pt x="16954" y="32169"/>
                  </a:lnTo>
                  <a:lnTo>
                    <a:pt x="16954" y="43472"/>
                  </a:lnTo>
                  <a:lnTo>
                    <a:pt x="0" y="43472"/>
                  </a:lnTo>
                  <a:lnTo>
                    <a:pt x="0" y="48539"/>
                  </a:lnTo>
                  <a:lnTo>
                    <a:pt x="16954" y="48539"/>
                  </a:lnTo>
                  <a:lnTo>
                    <a:pt x="16954" y="146773"/>
                  </a:lnTo>
                  <a:lnTo>
                    <a:pt x="22415" y="146773"/>
                  </a:lnTo>
                  <a:lnTo>
                    <a:pt x="22415" y="48539"/>
                  </a:lnTo>
                  <a:lnTo>
                    <a:pt x="49314" y="48539"/>
                  </a:lnTo>
                  <a:lnTo>
                    <a:pt x="49314" y="43472"/>
                  </a:lnTo>
                  <a:lnTo>
                    <a:pt x="22415" y="43472"/>
                  </a:lnTo>
                  <a:lnTo>
                    <a:pt x="22415" y="33134"/>
                  </a:lnTo>
                  <a:lnTo>
                    <a:pt x="23812" y="22034"/>
                  </a:lnTo>
                  <a:lnTo>
                    <a:pt x="28397" y="13500"/>
                  </a:lnTo>
                  <a:lnTo>
                    <a:pt x="36715" y="7810"/>
                  </a:lnTo>
                  <a:lnTo>
                    <a:pt x="49314" y="5270"/>
                  </a:lnTo>
                  <a:lnTo>
                    <a:pt x="49314" y="0"/>
                  </a:lnTo>
                  <a:close/>
                </a:path>
                <a:path w="228600" h="149859">
                  <a:moveTo>
                    <a:pt x="163131" y="95123"/>
                  </a:moveTo>
                  <a:lnTo>
                    <a:pt x="159029" y="73825"/>
                  </a:lnTo>
                  <a:lnTo>
                    <a:pt x="157670" y="71780"/>
                  </a:lnTo>
                  <a:lnTo>
                    <a:pt x="157670" y="95123"/>
                  </a:lnTo>
                  <a:lnTo>
                    <a:pt x="153974" y="114554"/>
                  </a:lnTo>
                  <a:lnTo>
                    <a:pt x="143738" y="130136"/>
                  </a:lnTo>
                  <a:lnTo>
                    <a:pt x="128244" y="140487"/>
                  </a:lnTo>
                  <a:lnTo>
                    <a:pt x="108750" y="144246"/>
                  </a:lnTo>
                  <a:lnTo>
                    <a:pt x="89408" y="140487"/>
                  </a:lnTo>
                  <a:lnTo>
                    <a:pt x="73875" y="130136"/>
                  </a:lnTo>
                  <a:lnTo>
                    <a:pt x="63588" y="114554"/>
                  </a:lnTo>
                  <a:lnTo>
                    <a:pt x="59829" y="95123"/>
                  </a:lnTo>
                  <a:lnTo>
                    <a:pt x="63550" y="75692"/>
                  </a:lnTo>
                  <a:lnTo>
                    <a:pt x="73812" y="60109"/>
                  </a:lnTo>
                  <a:lnTo>
                    <a:pt x="89268" y="49758"/>
                  </a:lnTo>
                  <a:lnTo>
                    <a:pt x="108559" y="46012"/>
                  </a:lnTo>
                  <a:lnTo>
                    <a:pt x="128155" y="49758"/>
                  </a:lnTo>
                  <a:lnTo>
                    <a:pt x="143713" y="60109"/>
                  </a:lnTo>
                  <a:lnTo>
                    <a:pt x="153974" y="75692"/>
                  </a:lnTo>
                  <a:lnTo>
                    <a:pt x="157670" y="95123"/>
                  </a:lnTo>
                  <a:lnTo>
                    <a:pt x="157670" y="71780"/>
                  </a:lnTo>
                  <a:lnTo>
                    <a:pt x="147637" y="56629"/>
                  </a:lnTo>
                  <a:lnTo>
                    <a:pt x="131724" y="46012"/>
                  </a:lnTo>
                  <a:lnTo>
                    <a:pt x="130403" y="45135"/>
                  </a:lnTo>
                  <a:lnTo>
                    <a:pt x="108750" y="40944"/>
                  </a:lnTo>
                  <a:lnTo>
                    <a:pt x="86918" y="45135"/>
                  </a:lnTo>
                  <a:lnTo>
                    <a:pt x="87223" y="45135"/>
                  </a:lnTo>
                  <a:lnTo>
                    <a:pt x="70091" y="56413"/>
                  </a:lnTo>
                  <a:lnTo>
                    <a:pt x="58572" y="73583"/>
                  </a:lnTo>
                  <a:lnTo>
                    <a:pt x="54368" y="95123"/>
                  </a:lnTo>
                  <a:lnTo>
                    <a:pt x="58127" y="114554"/>
                  </a:lnTo>
                  <a:lnTo>
                    <a:pt x="85775" y="144246"/>
                  </a:lnTo>
                  <a:lnTo>
                    <a:pt x="108750" y="149313"/>
                  </a:lnTo>
                  <a:lnTo>
                    <a:pt x="130327" y="145199"/>
                  </a:lnTo>
                  <a:lnTo>
                    <a:pt x="131775" y="144246"/>
                  </a:lnTo>
                  <a:lnTo>
                    <a:pt x="147561" y="133832"/>
                  </a:lnTo>
                  <a:lnTo>
                    <a:pt x="158991" y="116662"/>
                  </a:lnTo>
                  <a:lnTo>
                    <a:pt x="163131" y="95123"/>
                  </a:lnTo>
                  <a:close/>
                </a:path>
                <a:path w="228600" h="149859">
                  <a:moveTo>
                    <a:pt x="228434" y="40932"/>
                  </a:moveTo>
                  <a:lnTo>
                    <a:pt x="215671" y="42799"/>
                  </a:lnTo>
                  <a:lnTo>
                    <a:pt x="205587" y="47104"/>
                  </a:lnTo>
                  <a:lnTo>
                    <a:pt x="197904" y="53632"/>
                  </a:lnTo>
                  <a:lnTo>
                    <a:pt x="192366" y="62179"/>
                  </a:lnTo>
                  <a:lnTo>
                    <a:pt x="191985" y="62179"/>
                  </a:lnTo>
                  <a:lnTo>
                    <a:pt x="191985" y="43472"/>
                  </a:lnTo>
                  <a:lnTo>
                    <a:pt x="186524" y="43472"/>
                  </a:lnTo>
                  <a:lnTo>
                    <a:pt x="186524" y="146773"/>
                  </a:lnTo>
                  <a:lnTo>
                    <a:pt x="191985" y="146773"/>
                  </a:lnTo>
                  <a:lnTo>
                    <a:pt x="191985" y="87718"/>
                  </a:lnTo>
                  <a:lnTo>
                    <a:pt x="194144" y="71666"/>
                  </a:lnTo>
                  <a:lnTo>
                    <a:pt x="200787" y="58547"/>
                  </a:lnTo>
                  <a:lnTo>
                    <a:pt x="212140" y="49644"/>
                  </a:lnTo>
                  <a:lnTo>
                    <a:pt x="228434" y="46202"/>
                  </a:lnTo>
                  <a:lnTo>
                    <a:pt x="228434" y="40932"/>
                  </a:lnTo>
                  <a:close/>
                </a:path>
              </a:pathLst>
            </a:custGeom>
            <a:solidFill>
              <a:srgbClr val="FFFFFF"/>
            </a:solidFill>
          </p:spPr>
          <p:txBody>
            <a:bodyPr wrap="square" lIns="0" tIns="0" rIns="0" bIns="0" rtlCol="0"/>
            <a:lstStyle/>
            <a:p>
              <a:endParaRPr/>
            </a:p>
          </p:txBody>
        </p:sp>
        <p:pic>
          <p:nvPicPr>
            <p:cNvPr id="19" name="object 19"/>
            <p:cNvPicPr/>
            <p:nvPr/>
          </p:nvPicPr>
          <p:blipFill>
            <a:blip r:embed="rId2" cstate="print"/>
            <a:stretch>
              <a:fillRect/>
            </a:stretch>
          </p:blipFill>
          <p:spPr>
            <a:xfrm>
              <a:off x="9754708" y="349266"/>
              <a:ext cx="108178" cy="108369"/>
            </a:xfrm>
            <a:prstGeom prst="rect">
              <a:avLst/>
            </a:prstGeom>
          </p:spPr>
        </p:pic>
        <p:sp>
          <p:nvSpPr>
            <p:cNvPr id="20" name="object 20"/>
            <p:cNvSpPr/>
            <p:nvPr/>
          </p:nvSpPr>
          <p:spPr>
            <a:xfrm>
              <a:off x="9894469" y="310870"/>
              <a:ext cx="41275" cy="144780"/>
            </a:xfrm>
            <a:custGeom>
              <a:avLst/>
              <a:gdLst/>
              <a:ahLst/>
              <a:cxnLst/>
              <a:rect l="l" t="t" r="r" b="b"/>
              <a:pathLst>
                <a:path w="41275" h="144779">
                  <a:moveTo>
                    <a:pt x="5448" y="0"/>
                  </a:moveTo>
                  <a:lnTo>
                    <a:pt x="0" y="0"/>
                  </a:lnTo>
                  <a:lnTo>
                    <a:pt x="0" y="144221"/>
                  </a:lnTo>
                  <a:lnTo>
                    <a:pt x="5448" y="144221"/>
                  </a:lnTo>
                  <a:lnTo>
                    <a:pt x="5448" y="0"/>
                  </a:lnTo>
                  <a:close/>
                </a:path>
                <a:path w="41275" h="144779">
                  <a:moveTo>
                    <a:pt x="41122" y="0"/>
                  </a:moveTo>
                  <a:lnTo>
                    <a:pt x="35674" y="0"/>
                  </a:lnTo>
                  <a:lnTo>
                    <a:pt x="35674" y="144221"/>
                  </a:lnTo>
                  <a:lnTo>
                    <a:pt x="41122" y="144221"/>
                  </a:lnTo>
                  <a:lnTo>
                    <a:pt x="41122" y="0"/>
                  </a:lnTo>
                  <a:close/>
                </a:path>
              </a:pathLst>
            </a:custGeom>
            <a:solidFill>
              <a:srgbClr val="FFFFFF"/>
            </a:solidFill>
          </p:spPr>
          <p:txBody>
            <a:bodyPr wrap="square" lIns="0" tIns="0" rIns="0" bIns="0" rtlCol="0"/>
            <a:lstStyle/>
            <a:p>
              <a:endParaRPr/>
            </a:p>
          </p:txBody>
        </p:sp>
        <p:sp>
          <p:nvSpPr>
            <p:cNvPr id="21" name="object 21"/>
            <p:cNvSpPr/>
            <p:nvPr/>
          </p:nvSpPr>
          <p:spPr>
            <a:xfrm>
              <a:off x="9078798" y="270077"/>
              <a:ext cx="857250" cy="270510"/>
            </a:xfrm>
            <a:custGeom>
              <a:avLst/>
              <a:gdLst/>
              <a:ahLst/>
              <a:cxnLst/>
              <a:rect l="l" t="t" r="r" b="b"/>
              <a:pathLst>
                <a:path w="857250" h="270509">
                  <a:moveTo>
                    <a:pt x="102692" y="12"/>
                  </a:moveTo>
                  <a:lnTo>
                    <a:pt x="0" y="12"/>
                  </a:lnTo>
                  <a:lnTo>
                    <a:pt x="0" y="41922"/>
                  </a:lnTo>
                  <a:lnTo>
                    <a:pt x="0" y="69862"/>
                  </a:lnTo>
                  <a:lnTo>
                    <a:pt x="0" y="111772"/>
                  </a:lnTo>
                  <a:lnTo>
                    <a:pt x="0" y="143522"/>
                  </a:lnTo>
                  <a:lnTo>
                    <a:pt x="0" y="185432"/>
                  </a:lnTo>
                  <a:lnTo>
                    <a:pt x="102692" y="185432"/>
                  </a:lnTo>
                  <a:lnTo>
                    <a:pt x="102692" y="143522"/>
                  </a:lnTo>
                  <a:lnTo>
                    <a:pt x="45224" y="143522"/>
                  </a:lnTo>
                  <a:lnTo>
                    <a:pt x="45224" y="111772"/>
                  </a:lnTo>
                  <a:lnTo>
                    <a:pt x="100952" y="111772"/>
                  </a:lnTo>
                  <a:lnTo>
                    <a:pt x="100952" y="69862"/>
                  </a:lnTo>
                  <a:lnTo>
                    <a:pt x="45224" y="69862"/>
                  </a:lnTo>
                  <a:lnTo>
                    <a:pt x="45224" y="41922"/>
                  </a:lnTo>
                  <a:lnTo>
                    <a:pt x="102692" y="41922"/>
                  </a:lnTo>
                  <a:lnTo>
                    <a:pt x="102692" y="12"/>
                  </a:lnTo>
                  <a:close/>
                </a:path>
                <a:path w="857250" h="270509">
                  <a:moveTo>
                    <a:pt x="171653" y="0"/>
                  </a:moveTo>
                  <a:lnTo>
                    <a:pt x="130187" y="0"/>
                  </a:lnTo>
                  <a:lnTo>
                    <a:pt x="130187" y="184912"/>
                  </a:lnTo>
                  <a:lnTo>
                    <a:pt x="171653" y="184912"/>
                  </a:lnTo>
                  <a:lnTo>
                    <a:pt x="171653" y="0"/>
                  </a:lnTo>
                  <a:close/>
                </a:path>
                <a:path w="857250" h="270509">
                  <a:moveTo>
                    <a:pt x="243128" y="46228"/>
                  </a:moveTo>
                  <a:lnTo>
                    <a:pt x="201650" y="46228"/>
                  </a:lnTo>
                  <a:lnTo>
                    <a:pt x="201650" y="184912"/>
                  </a:lnTo>
                  <a:lnTo>
                    <a:pt x="243128" y="184912"/>
                  </a:lnTo>
                  <a:lnTo>
                    <a:pt x="243128" y="46228"/>
                  </a:lnTo>
                  <a:close/>
                </a:path>
                <a:path w="857250" h="270509">
                  <a:moveTo>
                    <a:pt x="243128" y="0"/>
                  </a:moveTo>
                  <a:lnTo>
                    <a:pt x="201650" y="0"/>
                  </a:lnTo>
                  <a:lnTo>
                    <a:pt x="201650" y="31496"/>
                  </a:lnTo>
                  <a:lnTo>
                    <a:pt x="243128" y="31496"/>
                  </a:lnTo>
                  <a:lnTo>
                    <a:pt x="243128" y="0"/>
                  </a:lnTo>
                  <a:close/>
                </a:path>
                <a:path w="857250" h="270509">
                  <a:moveTo>
                    <a:pt x="377063" y="142430"/>
                  </a:moveTo>
                  <a:lnTo>
                    <a:pt x="354076" y="107645"/>
                  </a:lnTo>
                  <a:lnTo>
                    <a:pt x="321157" y="96621"/>
                  </a:lnTo>
                  <a:lnTo>
                    <a:pt x="313118" y="93027"/>
                  </a:lnTo>
                  <a:lnTo>
                    <a:pt x="308698" y="88963"/>
                  </a:lnTo>
                  <a:lnTo>
                    <a:pt x="307340" y="83959"/>
                  </a:lnTo>
                  <a:lnTo>
                    <a:pt x="307340" y="78727"/>
                  </a:lnTo>
                  <a:lnTo>
                    <a:pt x="312343" y="74726"/>
                  </a:lnTo>
                  <a:lnTo>
                    <a:pt x="326085" y="74726"/>
                  </a:lnTo>
                  <a:lnTo>
                    <a:pt x="331825" y="77216"/>
                  </a:lnTo>
                  <a:lnTo>
                    <a:pt x="332079" y="85217"/>
                  </a:lnTo>
                  <a:lnTo>
                    <a:pt x="372808" y="85217"/>
                  </a:lnTo>
                  <a:lnTo>
                    <a:pt x="367868" y="66903"/>
                  </a:lnTo>
                  <a:lnTo>
                    <a:pt x="356692" y="53149"/>
                  </a:lnTo>
                  <a:lnTo>
                    <a:pt x="340271" y="44500"/>
                  </a:lnTo>
                  <a:lnTo>
                    <a:pt x="319582" y="41490"/>
                  </a:lnTo>
                  <a:lnTo>
                    <a:pt x="299377" y="44691"/>
                  </a:lnTo>
                  <a:lnTo>
                    <a:pt x="282232" y="53797"/>
                  </a:lnTo>
                  <a:lnTo>
                    <a:pt x="270319" y="68059"/>
                  </a:lnTo>
                  <a:lnTo>
                    <a:pt x="265861" y="86715"/>
                  </a:lnTo>
                  <a:lnTo>
                    <a:pt x="267855" y="98425"/>
                  </a:lnTo>
                  <a:lnTo>
                    <a:pt x="274853" y="109143"/>
                  </a:lnTo>
                  <a:lnTo>
                    <a:pt x="288417" y="118833"/>
                  </a:lnTo>
                  <a:lnTo>
                    <a:pt x="310083" y="127444"/>
                  </a:lnTo>
                  <a:lnTo>
                    <a:pt x="322821" y="131953"/>
                  </a:lnTo>
                  <a:lnTo>
                    <a:pt x="330606" y="136105"/>
                  </a:lnTo>
                  <a:lnTo>
                    <a:pt x="334505" y="140487"/>
                  </a:lnTo>
                  <a:lnTo>
                    <a:pt x="335572" y="145694"/>
                  </a:lnTo>
                  <a:lnTo>
                    <a:pt x="335572" y="152184"/>
                  </a:lnTo>
                  <a:lnTo>
                    <a:pt x="328333" y="156425"/>
                  </a:lnTo>
                  <a:lnTo>
                    <a:pt x="312839" y="156425"/>
                  </a:lnTo>
                  <a:lnTo>
                    <a:pt x="306590" y="152438"/>
                  </a:lnTo>
                  <a:lnTo>
                    <a:pt x="305346" y="143687"/>
                  </a:lnTo>
                  <a:lnTo>
                    <a:pt x="264109" y="143687"/>
                  </a:lnTo>
                  <a:lnTo>
                    <a:pt x="269811" y="162788"/>
                  </a:lnTo>
                  <a:lnTo>
                    <a:pt x="281762" y="177266"/>
                  </a:lnTo>
                  <a:lnTo>
                    <a:pt x="299008" y="186448"/>
                  </a:lnTo>
                  <a:lnTo>
                    <a:pt x="320586" y="189661"/>
                  </a:lnTo>
                  <a:lnTo>
                    <a:pt x="342696" y="186359"/>
                  </a:lnTo>
                  <a:lnTo>
                    <a:pt x="360629" y="176923"/>
                  </a:lnTo>
                  <a:lnTo>
                    <a:pt x="372668" y="162052"/>
                  </a:lnTo>
                  <a:lnTo>
                    <a:pt x="377063" y="142430"/>
                  </a:lnTo>
                  <a:close/>
                </a:path>
                <a:path w="857250" h="270509">
                  <a:moveTo>
                    <a:pt x="651814" y="124002"/>
                  </a:moveTo>
                  <a:lnTo>
                    <a:pt x="646125" y="118313"/>
                  </a:lnTo>
                  <a:lnTo>
                    <a:pt x="632104" y="118313"/>
                  </a:lnTo>
                  <a:lnTo>
                    <a:pt x="626414" y="124002"/>
                  </a:lnTo>
                  <a:lnTo>
                    <a:pt x="626414" y="138023"/>
                  </a:lnTo>
                  <a:lnTo>
                    <a:pt x="632104" y="143713"/>
                  </a:lnTo>
                  <a:lnTo>
                    <a:pt x="646125" y="143713"/>
                  </a:lnTo>
                  <a:lnTo>
                    <a:pt x="651814" y="138023"/>
                  </a:lnTo>
                  <a:lnTo>
                    <a:pt x="651814" y="131013"/>
                  </a:lnTo>
                  <a:lnTo>
                    <a:pt x="651814" y="124002"/>
                  </a:lnTo>
                  <a:close/>
                </a:path>
                <a:path w="857250" h="270509">
                  <a:moveTo>
                    <a:pt x="705243" y="255854"/>
                  </a:moveTo>
                  <a:lnTo>
                    <a:pt x="684936" y="255854"/>
                  </a:lnTo>
                  <a:lnTo>
                    <a:pt x="694220" y="247103"/>
                  </a:lnTo>
                  <a:lnTo>
                    <a:pt x="700379" y="239369"/>
                  </a:lnTo>
                  <a:lnTo>
                    <a:pt x="703783" y="232181"/>
                  </a:lnTo>
                  <a:lnTo>
                    <a:pt x="704837" y="225120"/>
                  </a:lnTo>
                  <a:lnTo>
                    <a:pt x="703364" y="218414"/>
                  </a:lnTo>
                  <a:lnTo>
                    <a:pt x="699223" y="212877"/>
                  </a:lnTo>
                  <a:lnTo>
                    <a:pt x="692785" y="209105"/>
                  </a:lnTo>
                  <a:lnTo>
                    <a:pt x="684453" y="207721"/>
                  </a:lnTo>
                  <a:lnTo>
                    <a:pt x="675386" y="209334"/>
                  </a:lnTo>
                  <a:lnTo>
                    <a:pt x="668439" y="213918"/>
                  </a:lnTo>
                  <a:lnTo>
                    <a:pt x="664006" y="221145"/>
                  </a:lnTo>
                  <a:lnTo>
                    <a:pt x="662444" y="230619"/>
                  </a:lnTo>
                  <a:lnTo>
                    <a:pt x="677011" y="230619"/>
                  </a:lnTo>
                  <a:lnTo>
                    <a:pt x="677329" y="224142"/>
                  </a:lnTo>
                  <a:lnTo>
                    <a:pt x="679678" y="221157"/>
                  </a:lnTo>
                  <a:lnTo>
                    <a:pt x="687197" y="221157"/>
                  </a:lnTo>
                  <a:lnTo>
                    <a:pt x="689546" y="223494"/>
                  </a:lnTo>
                  <a:lnTo>
                    <a:pt x="689546" y="231584"/>
                  </a:lnTo>
                  <a:lnTo>
                    <a:pt x="685825" y="237731"/>
                  </a:lnTo>
                  <a:lnTo>
                    <a:pt x="675716" y="248005"/>
                  </a:lnTo>
                  <a:lnTo>
                    <a:pt x="670382" y="252056"/>
                  </a:lnTo>
                  <a:lnTo>
                    <a:pt x="663016" y="256832"/>
                  </a:lnTo>
                  <a:lnTo>
                    <a:pt x="663016" y="268719"/>
                  </a:lnTo>
                  <a:lnTo>
                    <a:pt x="705243" y="268719"/>
                  </a:lnTo>
                  <a:lnTo>
                    <a:pt x="705243" y="255854"/>
                  </a:lnTo>
                  <a:close/>
                </a:path>
                <a:path w="857250" h="270509">
                  <a:moveTo>
                    <a:pt x="756221" y="229895"/>
                  </a:moveTo>
                  <a:lnTo>
                    <a:pt x="755230" y="224713"/>
                  </a:lnTo>
                  <a:lnTo>
                    <a:pt x="754532" y="221157"/>
                  </a:lnTo>
                  <a:lnTo>
                    <a:pt x="754443" y="220687"/>
                  </a:lnTo>
                  <a:lnTo>
                    <a:pt x="749617" y="213753"/>
                  </a:lnTo>
                  <a:lnTo>
                    <a:pt x="742530" y="209308"/>
                  </a:lnTo>
                  <a:lnTo>
                    <a:pt x="740930" y="209016"/>
                  </a:lnTo>
                  <a:lnTo>
                    <a:pt x="740930" y="224548"/>
                  </a:lnTo>
                  <a:lnTo>
                    <a:pt x="740930" y="253034"/>
                  </a:lnTo>
                  <a:lnTo>
                    <a:pt x="738746" y="256425"/>
                  </a:lnTo>
                  <a:lnTo>
                    <a:pt x="729361" y="256425"/>
                  </a:lnTo>
                  <a:lnTo>
                    <a:pt x="726922" y="253034"/>
                  </a:lnTo>
                  <a:lnTo>
                    <a:pt x="726973" y="224548"/>
                  </a:lnTo>
                  <a:lnTo>
                    <a:pt x="729361" y="221157"/>
                  </a:lnTo>
                  <a:lnTo>
                    <a:pt x="738746" y="221157"/>
                  </a:lnTo>
                  <a:lnTo>
                    <a:pt x="740930" y="224548"/>
                  </a:lnTo>
                  <a:lnTo>
                    <a:pt x="740930" y="209016"/>
                  </a:lnTo>
                  <a:lnTo>
                    <a:pt x="733971" y="207733"/>
                  </a:lnTo>
                  <a:lnTo>
                    <a:pt x="725144" y="209308"/>
                  </a:lnTo>
                  <a:lnTo>
                    <a:pt x="725576" y="209308"/>
                  </a:lnTo>
                  <a:lnTo>
                    <a:pt x="718578" y="213474"/>
                  </a:lnTo>
                  <a:lnTo>
                    <a:pt x="713498" y="220421"/>
                  </a:lnTo>
                  <a:lnTo>
                    <a:pt x="711568" y="229895"/>
                  </a:lnTo>
                  <a:lnTo>
                    <a:pt x="711568" y="247446"/>
                  </a:lnTo>
                  <a:lnTo>
                    <a:pt x="734136" y="269862"/>
                  </a:lnTo>
                  <a:lnTo>
                    <a:pt x="742594" y="268300"/>
                  </a:lnTo>
                  <a:lnTo>
                    <a:pt x="749630" y="263842"/>
                  </a:lnTo>
                  <a:lnTo>
                    <a:pt x="754443" y="256781"/>
                  </a:lnTo>
                  <a:lnTo>
                    <a:pt x="754507" y="256425"/>
                  </a:lnTo>
                  <a:lnTo>
                    <a:pt x="756221" y="247446"/>
                  </a:lnTo>
                  <a:lnTo>
                    <a:pt x="756221" y="229895"/>
                  </a:lnTo>
                  <a:close/>
                </a:path>
                <a:path w="857250" h="270509">
                  <a:moveTo>
                    <a:pt x="805256" y="255854"/>
                  </a:moveTo>
                  <a:lnTo>
                    <a:pt x="784948" y="255854"/>
                  </a:lnTo>
                  <a:lnTo>
                    <a:pt x="794232" y="247103"/>
                  </a:lnTo>
                  <a:lnTo>
                    <a:pt x="800392" y="239369"/>
                  </a:lnTo>
                  <a:lnTo>
                    <a:pt x="803795" y="232181"/>
                  </a:lnTo>
                  <a:lnTo>
                    <a:pt x="804849" y="225120"/>
                  </a:lnTo>
                  <a:lnTo>
                    <a:pt x="803376" y="218414"/>
                  </a:lnTo>
                  <a:lnTo>
                    <a:pt x="799236" y="212877"/>
                  </a:lnTo>
                  <a:lnTo>
                    <a:pt x="792797" y="209105"/>
                  </a:lnTo>
                  <a:lnTo>
                    <a:pt x="784466" y="207721"/>
                  </a:lnTo>
                  <a:lnTo>
                    <a:pt x="775398" y="209334"/>
                  </a:lnTo>
                  <a:lnTo>
                    <a:pt x="768451" y="213918"/>
                  </a:lnTo>
                  <a:lnTo>
                    <a:pt x="764019" y="221145"/>
                  </a:lnTo>
                  <a:lnTo>
                    <a:pt x="762457" y="230619"/>
                  </a:lnTo>
                  <a:lnTo>
                    <a:pt x="777024" y="230619"/>
                  </a:lnTo>
                  <a:lnTo>
                    <a:pt x="777341" y="224142"/>
                  </a:lnTo>
                  <a:lnTo>
                    <a:pt x="779691" y="221157"/>
                  </a:lnTo>
                  <a:lnTo>
                    <a:pt x="787209" y="221157"/>
                  </a:lnTo>
                  <a:lnTo>
                    <a:pt x="789559" y="223494"/>
                  </a:lnTo>
                  <a:lnTo>
                    <a:pt x="789559" y="231584"/>
                  </a:lnTo>
                  <a:lnTo>
                    <a:pt x="785837" y="237731"/>
                  </a:lnTo>
                  <a:lnTo>
                    <a:pt x="775728" y="248005"/>
                  </a:lnTo>
                  <a:lnTo>
                    <a:pt x="770394" y="252056"/>
                  </a:lnTo>
                  <a:lnTo>
                    <a:pt x="763028" y="256832"/>
                  </a:lnTo>
                  <a:lnTo>
                    <a:pt x="763028" y="268719"/>
                  </a:lnTo>
                  <a:lnTo>
                    <a:pt x="805256" y="268719"/>
                  </a:lnTo>
                  <a:lnTo>
                    <a:pt x="805256" y="255854"/>
                  </a:lnTo>
                  <a:close/>
                </a:path>
                <a:path w="857250" h="270509">
                  <a:moveTo>
                    <a:pt x="856792" y="248246"/>
                  </a:moveTo>
                  <a:lnTo>
                    <a:pt x="855459" y="240842"/>
                  </a:lnTo>
                  <a:lnTo>
                    <a:pt x="851585" y="234391"/>
                  </a:lnTo>
                  <a:lnTo>
                    <a:pt x="845362" y="229831"/>
                  </a:lnTo>
                  <a:lnTo>
                    <a:pt x="836980" y="228104"/>
                  </a:lnTo>
                  <a:lnTo>
                    <a:pt x="833983" y="228104"/>
                  </a:lnTo>
                  <a:lnTo>
                    <a:pt x="831392" y="228434"/>
                  </a:lnTo>
                  <a:lnTo>
                    <a:pt x="828725" y="229882"/>
                  </a:lnTo>
                  <a:lnTo>
                    <a:pt x="830021" y="221716"/>
                  </a:lnTo>
                  <a:lnTo>
                    <a:pt x="851382" y="221716"/>
                  </a:lnTo>
                  <a:lnTo>
                    <a:pt x="851382" y="208851"/>
                  </a:lnTo>
                  <a:lnTo>
                    <a:pt x="818286" y="208851"/>
                  </a:lnTo>
                  <a:lnTo>
                    <a:pt x="813117" y="242747"/>
                  </a:lnTo>
                  <a:lnTo>
                    <a:pt x="825487" y="245821"/>
                  </a:lnTo>
                  <a:lnTo>
                    <a:pt x="827024" y="242341"/>
                  </a:lnTo>
                  <a:lnTo>
                    <a:pt x="829538" y="240652"/>
                  </a:lnTo>
                  <a:lnTo>
                    <a:pt x="837869" y="240652"/>
                  </a:lnTo>
                  <a:lnTo>
                    <a:pt x="841514" y="243878"/>
                  </a:lnTo>
                  <a:lnTo>
                    <a:pt x="841514" y="252945"/>
                  </a:lnTo>
                  <a:lnTo>
                    <a:pt x="837793" y="256425"/>
                  </a:lnTo>
                  <a:lnTo>
                    <a:pt x="830503" y="256425"/>
                  </a:lnTo>
                  <a:lnTo>
                    <a:pt x="828001" y="255041"/>
                  </a:lnTo>
                  <a:lnTo>
                    <a:pt x="826376" y="252704"/>
                  </a:lnTo>
                  <a:lnTo>
                    <a:pt x="811009" y="252704"/>
                  </a:lnTo>
                  <a:lnTo>
                    <a:pt x="813841" y="259943"/>
                  </a:lnTo>
                  <a:lnTo>
                    <a:pt x="818870" y="265353"/>
                  </a:lnTo>
                  <a:lnTo>
                    <a:pt x="825665" y="268757"/>
                  </a:lnTo>
                  <a:lnTo>
                    <a:pt x="833818" y="269925"/>
                  </a:lnTo>
                  <a:lnTo>
                    <a:pt x="843419" y="268109"/>
                  </a:lnTo>
                  <a:lnTo>
                    <a:pt x="850646" y="263283"/>
                  </a:lnTo>
                  <a:lnTo>
                    <a:pt x="855205" y="256349"/>
                  </a:lnTo>
                  <a:lnTo>
                    <a:pt x="856792" y="248246"/>
                  </a:lnTo>
                  <a:close/>
                </a:path>
              </a:pathLst>
            </a:custGeom>
            <a:solidFill>
              <a:srgbClr val="43C2CF"/>
            </a:solidFill>
          </p:spPr>
          <p:txBody>
            <a:bodyPr wrap="square" lIns="0" tIns="0" rIns="0" bIns="0" rtlCol="0"/>
            <a:lstStyle/>
            <a:p>
              <a:endParaRPr/>
            </a:p>
          </p:txBody>
        </p:sp>
      </p:grpSp>
      <p:sp>
        <p:nvSpPr>
          <p:cNvPr id="31" name="object 31"/>
          <p:cNvSpPr txBox="1"/>
          <p:nvPr/>
        </p:nvSpPr>
        <p:spPr>
          <a:xfrm>
            <a:off x="8969289" y="7157673"/>
            <a:ext cx="1149350" cy="132080"/>
          </a:xfrm>
          <a:prstGeom prst="rect">
            <a:avLst/>
          </a:prstGeom>
        </p:spPr>
        <p:txBody>
          <a:bodyPr vert="horz" wrap="square" lIns="0" tIns="12700" rIns="0" bIns="0" rtlCol="0">
            <a:spAutoFit/>
          </a:bodyPr>
          <a:lstStyle/>
          <a:p>
            <a:pPr marL="38100">
              <a:lnSpc>
                <a:spcPct val="100000"/>
              </a:lnSpc>
              <a:spcBef>
                <a:spcPts val="100"/>
              </a:spcBef>
            </a:pPr>
            <a:r>
              <a:rPr sz="700" b="1" spc="-75" dirty="0">
                <a:solidFill>
                  <a:srgbClr val="162A75"/>
                </a:solidFill>
                <a:latin typeface="Tahoma"/>
                <a:cs typeface="Tahoma"/>
              </a:rPr>
              <a:t>ELIS</a:t>
            </a:r>
            <a:r>
              <a:rPr sz="700" b="1" spc="10" dirty="0">
                <a:solidFill>
                  <a:srgbClr val="162A75"/>
                </a:solidFill>
                <a:latin typeface="Tahoma"/>
                <a:cs typeface="Tahoma"/>
              </a:rPr>
              <a:t> </a:t>
            </a:r>
            <a:r>
              <a:rPr sz="900" spc="187" baseline="9259" dirty="0">
                <a:solidFill>
                  <a:srgbClr val="50687B"/>
                </a:solidFill>
                <a:latin typeface="Verdana"/>
                <a:cs typeface="Verdana"/>
              </a:rPr>
              <a:t>|</a:t>
            </a:r>
            <a:r>
              <a:rPr sz="900" spc="-75" baseline="9259" dirty="0">
                <a:solidFill>
                  <a:srgbClr val="50687B"/>
                </a:solidFill>
                <a:latin typeface="Verdana"/>
                <a:cs typeface="Verdana"/>
              </a:rPr>
              <a:t> </a:t>
            </a:r>
            <a:r>
              <a:rPr sz="700" b="1" spc="-75" dirty="0">
                <a:solidFill>
                  <a:srgbClr val="43C2CF"/>
                </a:solidFill>
                <a:latin typeface="Tahoma"/>
                <a:cs typeface="Tahoma"/>
              </a:rPr>
              <a:t>ELIS</a:t>
            </a:r>
            <a:r>
              <a:rPr sz="700" b="1" spc="10" dirty="0">
                <a:solidFill>
                  <a:srgbClr val="43C2CF"/>
                </a:solidFill>
                <a:latin typeface="Tahoma"/>
                <a:cs typeface="Tahoma"/>
              </a:rPr>
              <a:t> </a:t>
            </a:r>
            <a:r>
              <a:rPr sz="700" b="1" spc="-10" dirty="0">
                <a:solidFill>
                  <a:srgbClr val="43C2CF"/>
                </a:solidFill>
                <a:latin typeface="Tahoma"/>
                <a:cs typeface="Tahoma"/>
              </a:rPr>
              <a:t>PARA</a:t>
            </a:r>
            <a:r>
              <a:rPr sz="700" b="1" spc="-5" dirty="0">
                <a:solidFill>
                  <a:srgbClr val="43C2CF"/>
                </a:solidFill>
                <a:latin typeface="Tahoma"/>
                <a:cs typeface="Tahoma"/>
              </a:rPr>
              <a:t> </a:t>
            </a:r>
            <a:r>
              <a:rPr sz="700" b="1" spc="-10" dirty="0">
                <a:solidFill>
                  <a:srgbClr val="43C2CF"/>
                </a:solidFill>
                <a:latin typeface="Tahoma"/>
                <a:cs typeface="Tahoma"/>
              </a:rPr>
              <a:t>TODO</a:t>
            </a:r>
            <a:r>
              <a:rPr sz="700" b="1" spc="10" dirty="0">
                <a:solidFill>
                  <a:srgbClr val="43C2CF"/>
                </a:solidFill>
                <a:latin typeface="Tahoma"/>
                <a:cs typeface="Tahoma"/>
              </a:rPr>
              <a:t> </a:t>
            </a:r>
            <a:r>
              <a:rPr sz="700" b="1" spc="-20" dirty="0">
                <a:solidFill>
                  <a:srgbClr val="43C2CF"/>
                </a:solidFill>
                <a:latin typeface="Tahoma"/>
                <a:cs typeface="Tahoma"/>
              </a:rPr>
              <a:t>2025</a:t>
            </a:r>
            <a:endParaRPr sz="700">
              <a:latin typeface="Tahoma"/>
              <a:cs typeface="Tahoma"/>
            </a:endParaRPr>
          </a:p>
        </p:txBody>
      </p:sp>
      <p:sp>
        <p:nvSpPr>
          <p:cNvPr id="22" name="object 13">
            <a:extLst>
              <a:ext uri="{FF2B5EF4-FFF2-40B4-BE49-F238E27FC236}">
                <a16:creationId xmlns:a16="http://schemas.microsoft.com/office/drawing/2014/main" id="{5E5C00F4-F478-C912-F635-523AEF1D293D}"/>
              </a:ext>
            </a:extLst>
          </p:cNvPr>
          <p:cNvSpPr txBox="1"/>
          <p:nvPr/>
        </p:nvSpPr>
        <p:spPr>
          <a:xfrm>
            <a:off x="5809367" y="540587"/>
            <a:ext cx="3404483" cy="2401811"/>
          </a:xfrm>
          <a:prstGeom prst="rect">
            <a:avLst/>
          </a:prstGeom>
        </p:spPr>
        <p:txBody>
          <a:bodyPr vert="horz" wrap="square" lIns="0" tIns="48260" rIns="0" bIns="0" rtlCol="0">
            <a:spAutoFit/>
          </a:bodyPr>
          <a:lstStyle/>
          <a:p>
            <a:pPr marL="12700" marR="1029335">
              <a:lnSpc>
                <a:spcPts val="2400"/>
              </a:lnSpc>
              <a:spcBef>
                <a:spcPts val="380"/>
              </a:spcBef>
            </a:pPr>
            <a:r>
              <a:rPr lang="es" sz="2200" b="1" spc="-65" dirty="0">
                <a:solidFill>
                  <a:srgbClr val="162A75"/>
                </a:solidFill>
                <a:latin typeface="Tahoma"/>
                <a:cs typeface="Tahoma"/>
              </a:rPr>
              <a:t>CÓMO</a:t>
            </a:r>
          </a:p>
          <a:p>
            <a:pPr marL="12700" marR="1029335">
              <a:lnSpc>
                <a:spcPts val="2400"/>
              </a:lnSpc>
              <a:spcBef>
                <a:spcPts val="380"/>
              </a:spcBef>
            </a:pPr>
            <a:r>
              <a:rPr lang="es" sz="2200" b="1" spc="-65" dirty="0">
                <a:solidFill>
                  <a:srgbClr val="162A75"/>
                </a:solidFill>
                <a:latin typeface="Tahoma"/>
                <a:cs typeface="Tahoma"/>
              </a:rPr>
              <a:t>¿PUEDO PAGAR</a:t>
            </a:r>
            <a:r>
              <a:rPr sz="2200" b="1" dirty="0">
                <a:solidFill>
                  <a:srgbClr val="162A75"/>
                </a:solidFill>
                <a:latin typeface="Tahoma"/>
                <a:cs typeface="Tahoma"/>
              </a:rPr>
              <a:t>?</a:t>
            </a:r>
            <a:endParaRPr sz="1400" dirty="0">
              <a:latin typeface="Tahoma"/>
              <a:cs typeface="Tahoma"/>
            </a:endParaRPr>
          </a:p>
          <a:p>
            <a:pPr marL="100965" marR="642620">
              <a:lnSpc>
                <a:spcPct val="101899"/>
              </a:lnSpc>
              <a:spcBef>
                <a:spcPts val="1530"/>
              </a:spcBef>
            </a:pPr>
            <a:r>
              <a:rPr lang="es" sz="900" spc="-10" dirty="0">
                <a:solidFill>
                  <a:srgbClr val="50687B"/>
                </a:solidFill>
                <a:latin typeface="Verdana"/>
                <a:cs typeface="Verdana"/>
              </a:rPr>
              <a:t>Su suscripción debe abonarse mediante transferencia bancaria a más tardar el 2 de octubre de 2025, de acuerdo con los términos y condiciones del suplemento local. Consulte este documento para obtener más información.</a:t>
            </a:r>
            <a:endParaRPr lang="fr-FR" sz="900" dirty="0">
              <a:latin typeface="Verdana"/>
              <a:cs typeface="Verdana"/>
            </a:endParaRPr>
          </a:p>
          <a:p>
            <a:pPr>
              <a:lnSpc>
                <a:spcPct val="100000"/>
              </a:lnSpc>
            </a:pPr>
            <a:endParaRPr sz="900" dirty="0">
              <a:latin typeface="Verdana"/>
              <a:cs typeface="Verdana"/>
            </a:endParaRPr>
          </a:p>
          <a:p>
            <a:pPr>
              <a:lnSpc>
                <a:spcPct val="100000"/>
              </a:lnSpc>
              <a:spcBef>
                <a:spcPts val="175"/>
              </a:spcBef>
            </a:pPr>
            <a:endParaRPr sz="900" dirty="0">
              <a:latin typeface="Verdana"/>
              <a:cs typeface="Verdana"/>
            </a:endParaRPr>
          </a:p>
          <a:p>
            <a:pPr marL="12700">
              <a:lnSpc>
                <a:spcPct val="100000"/>
              </a:lnSpc>
              <a:spcBef>
                <a:spcPts val="1595"/>
              </a:spcBef>
            </a:pPr>
            <a:endParaRPr lang="fr-FR" sz="900" dirty="0">
              <a:solidFill>
                <a:srgbClr val="50687B"/>
              </a:solidFill>
              <a:latin typeface="Verdana"/>
              <a:cs typeface="Verdana"/>
            </a:endParaRPr>
          </a:p>
        </p:txBody>
      </p:sp>
      <p:sp>
        <p:nvSpPr>
          <p:cNvPr id="23" name="object 9">
            <a:extLst>
              <a:ext uri="{FF2B5EF4-FFF2-40B4-BE49-F238E27FC236}">
                <a16:creationId xmlns:a16="http://schemas.microsoft.com/office/drawing/2014/main" id="{9D460432-2B4E-028A-F14F-06F6C8596370}"/>
              </a:ext>
            </a:extLst>
          </p:cNvPr>
          <p:cNvSpPr/>
          <p:nvPr/>
        </p:nvSpPr>
        <p:spPr>
          <a:xfrm>
            <a:off x="5743228" y="1496695"/>
            <a:ext cx="50165" cy="74930"/>
          </a:xfrm>
          <a:custGeom>
            <a:avLst/>
            <a:gdLst/>
            <a:ahLst/>
            <a:cxnLst/>
            <a:rect l="l" t="t" r="r" b="b"/>
            <a:pathLst>
              <a:path w="50164" h="74930">
                <a:moveTo>
                  <a:pt x="50152" y="37287"/>
                </a:moveTo>
                <a:lnTo>
                  <a:pt x="37274" y="24422"/>
                </a:lnTo>
                <a:lnTo>
                  <a:pt x="12865" y="0"/>
                </a:lnTo>
                <a:lnTo>
                  <a:pt x="0" y="12865"/>
                </a:lnTo>
                <a:lnTo>
                  <a:pt x="24422" y="37287"/>
                </a:lnTo>
                <a:lnTo>
                  <a:pt x="12" y="61709"/>
                </a:lnTo>
                <a:lnTo>
                  <a:pt x="12852" y="74574"/>
                </a:lnTo>
                <a:lnTo>
                  <a:pt x="43713" y="43713"/>
                </a:lnTo>
                <a:lnTo>
                  <a:pt x="50152" y="37287"/>
                </a:lnTo>
                <a:close/>
              </a:path>
            </a:pathLst>
          </a:custGeom>
          <a:solidFill>
            <a:srgbClr val="43C2CF"/>
          </a:solidFill>
        </p:spPr>
        <p:txBody>
          <a:bodyPr wrap="square" lIns="0" tIns="0" rIns="0" bIns="0" rtlCol="0"/>
          <a:lstStyle/>
          <a:p>
            <a:endParaRPr/>
          </a:p>
        </p:txBody>
      </p:sp>
      <p:sp>
        <p:nvSpPr>
          <p:cNvPr id="13" name="ZoneTexte 12">
            <a:extLst>
              <a:ext uri="{FF2B5EF4-FFF2-40B4-BE49-F238E27FC236}">
                <a16:creationId xmlns:a16="http://schemas.microsoft.com/office/drawing/2014/main" id="{12943B6E-35EA-DCFB-8A29-F40D41B27F42}"/>
              </a:ext>
            </a:extLst>
          </p:cNvPr>
          <p:cNvSpPr txBox="1"/>
          <p:nvPr/>
        </p:nvSpPr>
        <p:spPr>
          <a:xfrm>
            <a:off x="5765776" y="3400425"/>
            <a:ext cx="2819399" cy="1200329"/>
          </a:xfrm>
          <a:prstGeom prst="rect">
            <a:avLst/>
          </a:prstGeom>
          <a:noFill/>
        </p:spPr>
        <p:txBody>
          <a:bodyPr wrap="square" rtlCol="0">
            <a:spAutoFit/>
          </a:bodyPr>
          <a:lstStyle/>
          <a:p>
            <a:r>
              <a:rPr lang="es" sz="1800" b="1" dirty="0">
                <a:solidFill>
                  <a:srgbClr val="162A75"/>
                </a:solidFill>
                <a:latin typeface="Tahoma"/>
                <a:cs typeface="Tahoma"/>
              </a:rPr>
              <a:t>¿QUÉ PASA EN CASO </a:t>
            </a:r>
            <a:r>
              <a:rPr lang="es" sz="1800" b="1">
                <a:solidFill>
                  <a:srgbClr val="162A75"/>
                </a:solidFill>
                <a:latin typeface="Tahoma"/>
                <a:cs typeface="Tahoma"/>
              </a:rPr>
              <a:t>DE SOBRE SUSCRIPCIÓN </a:t>
            </a:r>
            <a:r>
              <a:rPr lang="es" sz="1800" b="1" spc="-95" dirty="0">
                <a:solidFill>
                  <a:srgbClr val="162A75"/>
                </a:solidFill>
                <a:latin typeface="Tahoma"/>
                <a:cs typeface="Tahoma"/>
              </a:rPr>
              <a:t>?</a:t>
            </a:r>
            <a:r>
              <a:rPr lang="es" sz="1800" b="1" spc="-20" dirty="0">
                <a:solidFill>
                  <a:srgbClr val="162A75"/>
                </a:solidFill>
                <a:latin typeface="Tahoma"/>
                <a:cs typeface="Tahoma"/>
              </a:rPr>
              <a:t> </a:t>
            </a:r>
            <a:r>
              <a:rPr lang="es" sz="1800" b="1" dirty="0">
                <a:solidFill>
                  <a:srgbClr val="162A75"/>
                </a:solidFill>
                <a:latin typeface="Tahoma"/>
                <a:cs typeface="Tahoma"/>
              </a:rPr>
              <a:t>?</a:t>
            </a:r>
            <a:endParaRPr lang="en-US" sz="1800" dirty="0">
              <a:latin typeface="Tahoma"/>
              <a:cs typeface="Tahoma"/>
            </a:endParaRPr>
          </a:p>
          <a:p>
            <a:endParaRPr lang="fr-FR" dirty="0"/>
          </a:p>
        </p:txBody>
      </p:sp>
      <p:sp>
        <p:nvSpPr>
          <p:cNvPr id="14" name="ZoneTexte 13">
            <a:extLst>
              <a:ext uri="{FF2B5EF4-FFF2-40B4-BE49-F238E27FC236}">
                <a16:creationId xmlns:a16="http://schemas.microsoft.com/office/drawing/2014/main" id="{39B0A53D-8AEC-A745-C6E7-CF9F492C0FD7}"/>
              </a:ext>
            </a:extLst>
          </p:cNvPr>
          <p:cNvSpPr txBox="1"/>
          <p:nvPr/>
        </p:nvSpPr>
        <p:spPr>
          <a:xfrm>
            <a:off x="5810884" y="4556758"/>
            <a:ext cx="2945766" cy="1405513"/>
          </a:xfrm>
          <a:prstGeom prst="rect">
            <a:avLst/>
          </a:prstGeom>
          <a:noFill/>
        </p:spPr>
        <p:txBody>
          <a:bodyPr wrap="square" rtlCol="0">
            <a:spAutoFit/>
          </a:bodyPr>
          <a:lstStyle/>
          <a:p>
            <a:pPr marL="12700">
              <a:lnSpc>
                <a:spcPct val="100000"/>
              </a:lnSpc>
              <a:spcBef>
                <a:spcPts val="1595"/>
              </a:spcBef>
            </a:pPr>
            <a:r>
              <a:rPr lang="es" sz="800" dirty="0">
                <a:solidFill>
                  <a:srgbClr val="50687B"/>
                </a:solidFill>
                <a:latin typeface="Verdana"/>
              </a:rPr>
              <a:t>La oferta de Elis para todo 2025 cubre un máximo de 2.000.000 de acciones. Si el número de solicitudes de suscripción supera la cantidad de acciones disponibles para el plan, se aplicará una reducción.</a:t>
            </a:r>
          </a:p>
          <a:p>
            <a:pPr marL="12700">
              <a:lnSpc>
                <a:spcPct val="100000"/>
              </a:lnSpc>
              <a:spcBef>
                <a:spcPts val="1595"/>
              </a:spcBef>
            </a:pPr>
            <a:r>
              <a:rPr lang="es" sz="800" dirty="0">
                <a:solidFill>
                  <a:srgbClr val="50687B"/>
                </a:solidFill>
                <a:latin typeface="Verdana"/>
              </a:rPr>
              <a:t>Se calculará un coeficiente de reducción dividiendo el número total de acciones ofrecidas entre el número de acciones solicitadas. Todas las suscripciones estarán sujetas a este coeficiente de reducción para no superar el importe </a:t>
            </a:r>
            <a:endParaRPr lang="fr-FR" dirty="0"/>
          </a:p>
        </p:txBody>
      </p:sp>
      <p:pic>
        <p:nvPicPr>
          <p:cNvPr id="15" name="Image 14" descr="Une image contenant personne, habits, Visage humain, homme&#10;&#10;Description générée automatiquement">
            <a:extLst>
              <a:ext uri="{FF2B5EF4-FFF2-40B4-BE49-F238E27FC236}">
                <a16:creationId xmlns:a16="http://schemas.microsoft.com/office/drawing/2014/main" id="{845CB449-4945-29CB-3E78-82440A25E8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250" y="3872973"/>
            <a:ext cx="2003601" cy="3005402"/>
          </a:xfrm>
          <a:prstGeom prst="rect">
            <a:avLst/>
          </a:prstGeom>
        </p:spPr>
      </p:pic>
      <p:pic>
        <p:nvPicPr>
          <p:cNvPr id="27" name="Image 26" descr="Une image contenant personne, habits, Visage humain, bleu&#10;&#10;Description générée automatiquement">
            <a:extLst>
              <a:ext uri="{FF2B5EF4-FFF2-40B4-BE49-F238E27FC236}">
                <a16:creationId xmlns:a16="http://schemas.microsoft.com/office/drawing/2014/main" id="{E320B731-E132-0D0A-98AE-29FEB9EDAB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6398" y="3872973"/>
            <a:ext cx="2003602" cy="3005402"/>
          </a:xfrm>
          <a:prstGeom prst="rect">
            <a:avLst/>
          </a:prstGeom>
        </p:spPr>
      </p:pic>
      <p:pic>
        <p:nvPicPr>
          <p:cNvPr id="28" name="object 19">
            <a:extLst>
              <a:ext uri="{FF2B5EF4-FFF2-40B4-BE49-F238E27FC236}">
                <a16:creationId xmlns:a16="http://schemas.microsoft.com/office/drawing/2014/main" id="{F92EC21E-9324-F6F8-1CFF-D704E51F507D}"/>
              </a:ext>
            </a:extLst>
          </p:cNvPr>
          <p:cNvPicPr/>
          <p:nvPr/>
        </p:nvPicPr>
        <p:blipFill>
          <a:blip r:embed="rId5" cstate="print"/>
          <a:stretch>
            <a:fillRect/>
          </a:stretch>
        </p:blipFill>
        <p:spPr>
          <a:xfrm>
            <a:off x="8533494" y="1571625"/>
            <a:ext cx="2122504" cy="4698840"/>
          </a:xfrm>
          <a:prstGeom prst="rect">
            <a:avLst/>
          </a:prstGeom>
        </p:spPr>
      </p:pic>
      <p:sp>
        <p:nvSpPr>
          <p:cNvPr id="11" name="ZoneTexte 10">
            <a:extLst>
              <a:ext uri="{FF2B5EF4-FFF2-40B4-BE49-F238E27FC236}">
                <a16:creationId xmlns:a16="http://schemas.microsoft.com/office/drawing/2014/main" id="{0EA42336-BA5F-8BD5-A0C2-39846F50A97E}"/>
              </a:ext>
            </a:extLst>
          </p:cNvPr>
          <p:cNvSpPr txBox="1"/>
          <p:nvPr/>
        </p:nvSpPr>
        <p:spPr>
          <a:xfrm>
            <a:off x="2570117" y="2804564"/>
            <a:ext cx="2275816" cy="751488"/>
          </a:xfrm>
          <a:prstGeom prst="rect">
            <a:avLst/>
          </a:prstGeom>
          <a:noFill/>
        </p:spPr>
        <p:txBody>
          <a:bodyPr wrap="square" rtlCol="0">
            <a:spAutoFit/>
          </a:bodyPr>
          <a:lstStyle/>
          <a:p>
            <a:pPr marL="100800">
              <a:spcBef>
                <a:spcPts val="100"/>
              </a:spcBef>
            </a:pPr>
            <a:r>
              <a:rPr lang="es" sz="1000" b="1" dirty="0">
                <a:solidFill>
                  <a:schemeClr val="tx2"/>
                </a:solidFill>
                <a:latin typeface="Tahoma"/>
                <a:cs typeface="Tahoma"/>
              </a:rPr>
              <a:t>Para evaluar su inversión </a:t>
            </a:r>
            <a:r>
              <a:rPr lang="es" sz="800" dirty="0">
                <a:solidFill>
                  <a:srgbClr val="50687B"/>
                </a:solidFill>
                <a:latin typeface="Verdana"/>
                <a:cs typeface="Verdana"/>
              </a:rPr>
              <a:t>,</a:t>
            </a:r>
          </a:p>
          <a:p>
            <a:pPr marL="100800">
              <a:spcBef>
                <a:spcPts val="100"/>
              </a:spcBef>
            </a:pPr>
            <a:r>
              <a:rPr lang="es" sz="800" dirty="0">
                <a:solidFill>
                  <a:srgbClr val="50687B"/>
                </a:solidFill>
                <a:latin typeface="Verdana"/>
                <a:cs typeface="Verdana"/>
              </a:rPr>
              <a:t>Puede probar </a:t>
            </a:r>
            <a:r>
              <a:rPr lang="es" sz="800" dirty="0">
                <a:solidFill>
                  <a:srgbClr val="50687B"/>
                </a:solidFill>
                <a:latin typeface="Verdana"/>
              </a:rPr>
              <a:t>diferentes montos de suscripción en el </a:t>
            </a:r>
            <a:r>
              <a:rPr lang="es" sz="800" b="1" dirty="0">
                <a:solidFill>
                  <a:srgbClr val="50687B"/>
                </a:solidFill>
                <a:latin typeface="Verdana"/>
              </a:rPr>
              <a:t>Simulador disponible en Elis para todos los sitios web </a:t>
            </a:r>
            <a:r>
              <a:rPr lang="es" sz="800" dirty="0">
                <a:solidFill>
                  <a:srgbClr val="50687B"/>
                </a:solidFill>
                <a:latin typeface="Verdana"/>
              </a:rPr>
              <a:t>y ver qué funciona mejor para usted.</a:t>
            </a:r>
            <a:endParaRPr lang="fr-FR" sz="800" dirty="0">
              <a:solidFill>
                <a:srgbClr val="50687B"/>
              </a:solidFill>
              <a:latin typeface="Verdana"/>
            </a:endParaRPr>
          </a:p>
        </p:txBody>
      </p:sp>
      <p:pic>
        <p:nvPicPr>
          <p:cNvPr id="12" name="Graphique 11">
            <a:extLst>
              <a:ext uri="{FF2B5EF4-FFF2-40B4-BE49-F238E27FC236}">
                <a16:creationId xmlns:a16="http://schemas.microsoft.com/office/drawing/2014/main" id="{59B291BD-5304-87C1-8223-E35ABE995A3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96463" y="2889655"/>
            <a:ext cx="610388" cy="450161"/>
          </a:xfrm>
          <a:prstGeom prst="rect">
            <a:avLst/>
          </a:prstGeom>
        </p:spPr>
      </p:pic>
    </p:spTree>
    <p:extLst>
      <p:ext uri="{BB962C8B-B14F-4D97-AF65-F5344CB8AC3E}">
        <p14:creationId xmlns:p14="http://schemas.microsoft.com/office/powerpoint/2010/main" val="1674593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580691" y="3318878"/>
            <a:ext cx="1627428" cy="1332001"/>
          </a:xfrm>
          <a:prstGeom prst="rect">
            <a:avLst/>
          </a:prstGeom>
        </p:spPr>
      </p:pic>
      <p:pic>
        <p:nvPicPr>
          <p:cNvPr id="3" name="object 3"/>
          <p:cNvPicPr/>
          <p:nvPr/>
        </p:nvPicPr>
        <p:blipFill>
          <a:blip r:embed="rId4" cstate="print"/>
          <a:stretch>
            <a:fillRect/>
          </a:stretch>
        </p:blipFill>
        <p:spPr>
          <a:xfrm>
            <a:off x="0" y="12"/>
            <a:ext cx="2519997" cy="7559992"/>
          </a:xfrm>
          <a:prstGeom prst="rect">
            <a:avLst/>
          </a:prstGeom>
        </p:spPr>
      </p:pic>
      <p:sp>
        <p:nvSpPr>
          <p:cNvPr id="4" name="object 4"/>
          <p:cNvSpPr txBox="1"/>
          <p:nvPr/>
        </p:nvSpPr>
        <p:spPr>
          <a:xfrm>
            <a:off x="10229724" y="7052786"/>
            <a:ext cx="151130" cy="269240"/>
          </a:xfrm>
          <a:prstGeom prst="rect">
            <a:avLst/>
          </a:prstGeom>
        </p:spPr>
        <p:txBody>
          <a:bodyPr vert="horz" wrap="square" lIns="0" tIns="12700" rIns="0" bIns="0" rtlCol="0">
            <a:spAutoFit/>
          </a:bodyPr>
          <a:lstStyle/>
          <a:p>
            <a:pPr marL="12700">
              <a:lnSpc>
                <a:spcPct val="100000"/>
              </a:lnSpc>
              <a:spcBef>
                <a:spcPts val="100"/>
              </a:spcBef>
            </a:pPr>
            <a:r>
              <a:rPr sz="1600" b="1" spc="-50" dirty="0">
                <a:solidFill>
                  <a:srgbClr val="162A75"/>
                </a:solidFill>
                <a:latin typeface="Tahoma"/>
                <a:cs typeface="Tahoma"/>
              </a:rPr>
              <a:t>9</a:t>
            </a:r>
            <a:endParaRPr sz="1600">
              <a:latin typeface="Tahoma"/>
              <a:cs typeface="Tahoma"/>
            </a:endParaRPr>
          </a:p>
        </p:txBody>
      </p:sp>
      <p:sp>
        <p:nvSpPr>
          <p:cNvPr id="5" name="object 5"/>
          <p:cNvSpPr txBox="1"/>
          <p:nvPr/>
        </p:nvSpPr>
        <p:spPr>
          <a:xfrm>
            <a:off x="275300" y="7052786"/>
            <a:ext cx="151130" cy="269240"/>
          </a:xfrm>
          <a:prstGeom prst="rect">
            <a:avLst/>
          </a:prstGeom>
        </p:spPr>
        <p:txBody>
          <a:bodyPr vert="horz" wrap="square" lIns="0" tIns="12700" rIns="0" bIns="0" rtlCol="0">
            <a:spAutoFit/>
          </a:bodyPr>
          <a:lstStyle/>
          <a:p>
            <a:pPr marL="12700">
              <a:lnSpc>
                <a:spcPct val="100000"/>
              </a:lnSpc>
              <a:spcBef>
                <a:spcPts val="100"/>
              </a:spcBef>
            </a:pPr>
            <a:r>
              <a:rPr sz="1600" b="1" spc="-50" dirty="0">
                <a:solidFill>
                  <a:srgbClr val="FFFFFF"/>
                </a:solidFill>
                <a:latin typeface="Tahoma"/>
                <a:cs typeface="Tahoma"/>
              </a:rPr>
              <a:t>8</a:t>
            </a:r>
            <a:endParaRPr sz="1600">
              <a:latin typeface="Tahoma"/>
              <a:cs typeface="Tahoma"/>
            </a:endParaRPr>
          </a:p>
        </p:txBody>
      </p:sp>
      <p:sp>
        <p:nvSpPr>
          <p:cNvPr id="6" name="object 6"/>
          <p:cNvSpPr/>
          <p:nvPr/>
        </p:nvSpPr>
        <p:spPr>
          <a:xfrm>
            <a:off x="3146907" y="2712310"/>
            <a:ext cx="167640" cy="300990"/>
          </a:xfrm>
          <a:custGeom>
            <a:avLst/>
            <a:gdLst/>
            <a:ahLst/>
            <a:cxnLst/>
            <a:rect l="l" t="t" r="r" b="b"/>
            <a:pathLst>
              <a:path w="167639" h="300989">
                <a:moveTo>
                  <a:pt x="167068" y="0"/>
                </a:moveTo>
                <a:lnTo>
                  <a:pt x="0" y="0"/>
                </a:lnTo>
                <a:lnTo>
                  <a:pt x="0" y="67310"/>
                </a:lnTo>
                <a:lnTo>
                  <a:pt x="0" y="114300"/>
                </a:lnTo>
                <a:lnTo>
                  <a:pt x="0" y="181610"/>
                </a:lnTo>
                <a:lnTo>
                  <a:pt x="0" y="233680"/>
                </a:lnTo>
                <a:lnTo>
                  <a:pt x="0" y="300990"/>
                </a:lnTo>
                <a:lnTo>
                  <a:pt x="167068" y="300990"/>
                </a:lnTo>
                <a:lnTo>
                  <a:pt x="167068" y="233680"/>
                </a:lnTo>
                <a:lnTo>
                  <a:pt x="73571" y="233680"/>
                </a:lnTo>
                <a:lnTo>
                  <a:pt x="73571" y="181610"/>
                </a:lnTo>
                <a:lnTo>
                  <a:pt x="164236" y="181610"/>
                </a:lnTo>
                <a:lnTo>
                  <a:pt x="164236" y="114300"/>
                </a:lnTo>
                <a:lnTo>
                  <a:pt x="73571" y="114300"/>
                </a:lnTo>
                <a:lnTo>
                  <a:pt x="73571" y="67310"/>
                </a:lnTo>
                <a:lnTo>
                  <a:pt x="167068" y="67310"/>
                </a:lnTo>
                <a:lnTo>
                  <a:pt x="167068" y="0"/>
                </a:lnTo>
                <a:close/>
              </a:path>
            </a:pathLst>
          </a:custGeom>
          <a:solidFill>
            <a:srgbClr val="43C2CF"/>
          </a:solidFill>
        </p:spPr>
        <p:txBody>
          <a:bodyPr wrap="square" lIns="0" tIns="0" rIns="0" bIns="0" rtlCol="0"/>
          <a:lstStyle/>
          <a:p>
            <a:endParaRPr/>
          </a:p>
        </p:txBody>
      </p:sp>
      <p:sp>
        <p:nvSpPr>
          <p:cNvPr id="7" name="object 7"/>
          <p:cNvSpPr/>
          <p:nvPr/>
        </p:nvSpPr>
        <p:spPr>
          <a:xfrm>
            <a:off x="3358718" y="2712297"/>
            <a:ext cx="67945" cy="300990"/>
          </a:xfrm>
          <a:custGeom>
            <a:avLst/>
            <a:gdLst/>
            <a:ahLst/>
            <a:cxnLst/>
            <a:rect l="l" t="t" r="r" b="b"/>
            <a:pathLst>
              <a:path w="67945" h="300989">
                <a:moveTo>
                  <a:pt x="67487" y="0"/>
                </a:moveTo>
                <a:lnTo>
                  <a:pt x="0" y="0"/>
                </a:lnTo>
                <a:lnTo>
                  <a:pt x="0" y="300824"/>
                </a:lnTo>
                <a:lnTo>
                  <a:pt x="67487" y="300824"/>
                </a:lnTo>
                <a:lnTo>
                  <a:pt x="67487" y="0"/>
                </a:lnTo>
                <a:close/>
              </a:path>
            </a:pathLst>
          </a:custGeom>
          <a:solidFill>
            <a:srgbClr val="43C2CF"/>
          </a:solidFill>
        </p:spPr>
        <p:txBody>
          <a:bodyPr wrap="square" lIns="0" tIns="0" rIns="0" bIns="0" rtlCol="0"/>
          <a:lstStyle/>
          <a:p>
            <a:endParaRPr/>
          </a:p>
        </p:txBody>
      </p:sp>
      <p:grpSp>
        <p:nvGrpSpPr>
          <p:cNvPr id="8" name="object 8"/>
          <p:cNvGrpSpPr/>
          <p:nvPr/>
        </p:nvGrpSpPr>
        <p:grpSpPr>
          <a:xfrm>
            <a:off x="3474974" y="2712297"/>
            <a:ext cx="948055" cy="308610"/>
            <a:chOff x="3388055" y="2947936"/>
            <a:chExt cx="948055" cy="308610"/>
          </a:xfrm>
        </p:grpSpPr>
        <p:sp>
          <p:nvSpPr>
            <p:cNvPr id="9" name="object 9"/>
            <p:cNvSpPr/>
            <p:nvPr/>
          </p:nvSpPr>
          <p:spPr>
            <a:xfrm>
              <a:off x="3388055" y="2947936"/>
              <a:ext cx="67945" cy="300990"/>
            </a:xfrm>
            <a:custGeom>
              <a:avLst/>
              <a:gdLst/>
              <a:ahLst/>
              <a:cxnLst/>
              <a:rect l="l" t="t" r="r" b="b"/>
              <a:pathLst>
                <a:path w="67945" h="300989">
                  <a:moveTo>
                    <a:pt x="67487" y="75209"/>
                  </a:moveTo>
                  <a:lnTo>
                    <a:pt x="0" y="75209"/>
                  </a:lnTo>
                  <a:lnTo>
                    <a:pt x="0" y="300824"/>
                  </a:lnTo>
                  <a:lnTo>
                    <a:pt x="67487" y="300824"/>
                  </a:lnTo>
                  <a:lnTo>
                    <a:pt x="67487" y="75209"/>
                  </a:lnTo>
                  <a:close/>
                </a:path>
                <a:path w="67945" h="300989">
                  <a:moveTo>
                    <a:pt x="67487" y="0"/>
                  </a:moveTo>
                  <a:lnTo>
                    <a:pt x="0" y="0"/>
                  </a:lnTo>
                  <a:lnTo>
                    <a:pt x="0" y="51231"/>
                  </a:lnTo>
                  <a:lnTo>
                    <a:pt x="67487" y="51231"/>
                  </a:lnTo>
                  <a:lnTo>
                    <a:pt x="67487" y="0"/>
                  </a:lnTo>
                  <a:close/>
                </a:path>
              </a:pathLst>
            </a:custGeom>
            <a:solidFill>
              <a:srgbClr val="43C2CF"/>
            </a:solidFill>
          </p:spPr>
          <p:txBody>
            <a:bodyPr wrap="square" lIns="0" tIns="0" rIns="0" bIns="0" rtlCol="0"/>
            <a:lstStyle/>
            <a:p>
              <a:endParaRPr/>
            </a:p>
          </p:txBody>
        </p:sp>
        <p:pic>
          <p:nvPicPr>
            <p:cNvPr id="10" name="object 10"/>
            <p:cNvPicPr/>
            <p:nvPr/>
          </p:nvPicPr>
          <p:blipFill>
            <a:blip r:embed="rId5" cstate="print"/>
            <a:stretch>
              <a:fillRect/>
            </a:stretch>
          </p:blipFill>
          <p:spPr>
            <a:xfrm>
              <a:off x="3489679" y="3010166"/>
              <a:ext cx="460979" cy="246322"/>
            </a:xfrm>
            <a:prstGeom prst="rect">
              <a:avLst/>
            </a:prstGeom>
          </p:spPr>
        </p:pic>
        <p:pic>
          <p:nvPicPr>
            <p:cNvPr id="11" name="object 11"/>
            <p:cNvPicPr/>
            <p:nvPr/>
          </p:nvPicPr>
          <p:blipFill>
            <a:blip r:embed="rId6" cstate="print"/>
            <a:stretch>
              <a:fillRect/>
            </a:stretch>
          </p:blipFill>
          <p:spPr>
            <a:xfrm>
              <a:off x="3988720" y="3076752"/>
              <a:ext cx="68173" cy="172186"/>
            </a:xfrm>
            <a:prstGeom prst="rect">
              <a:avLst/>
            </a:prstGeom>
          </p:spPr>
        </p:pic>
        <p:pic>
          <p:nvPicPr>
            <p:cNvPr id="12" name="object 12"/>
            <p:cNvPicPr/>
            <p:nvPr/>
          </p:nvPicPr>
          <p:blipFill>
            <a:blip r:embed="rId7" cstate="print"/>
            <a:stretch>
              <a:fillRect/>
            </a:stretch>
          </p:blipFill>
          <p:spPr>
            <a:xfrm>
              <a:off x="4159622" y="3076747"/>
              <a:ext cx="175996" cy="176314"/>
            </a:xfrm>
            <a:prstGeom prst="rect">
              <a:avLst/>
            </a:prstGeom>
          </p:spPr>
        </p:pic>
        <p:sp>
          <p:nvSpPr>
            <p:cNvPr id="13" name="object 13"/>
            <p:cNvSpPr/>
            <p:nvPr/>
          </p:nvSpPr>
          <p:spPr>
            <a:xfrm>
              <a:off x="4079110" y="3140391"/>
              <a:ext cx="41910" cy="41910"/>
            </a:xfrm>
            <a:custGeom>
              <a:avLst/>
              <a:gdLst/>
              <a:ahLst/>
              <a:cxnLst/>
              <a:rect l="l" t="t" r="r" b="b"/>
              <a:pathLst>
                <a:path w="41910" h="41910">
                  <a:moveTo>
                    <a:pt x="20662" y="0"/>
                  </a:moveTo>
                  <a:lnTo>
                    <a:pt x="12617" y="1624"/>
                  </a:lnTo>
                  <a:lnTo>
                    <a:pt x="6049" y="6054"/>
                  </a:lnTo>
                  <a:lnTo>
                    <a:pt x="1623" y="12623"/>
                  </a:lnTo>
                  <a:lnTo>
                    <a:pt x="0" y="20662"/>
                  </a:lnTo>
                  <a:lnTo>
                    <a:pt x="1623" y="28702"/>
                  </a:lnTo>
                  <a:lnTo>
                    <a:pt x="6049" y="35271"/>
                  </a:lnTo>
                  <a:lnTo>
                    <a:pt x="12617" y="39700"/>
                  </a:lnTo>
                  <a:lnTo>
                    <a:pt x="20662" y="41325"/>
                  </a:lnTo>
                  <a:lnTo>
                    <a:pt x="28708" y="39700"/>
                  </a:lnTo>
                  <a:lnTo>
                    <a:pt x="35275" y="35271"/>
                  </a:lnTo>
                  <a:lnTo>
                    <a:pt x="39702" y="28702"/>
                  </a:lnTo>
                  <a:lnTo>
                    <a:pt x="41325" y="20662"/>
                  </a:lnTo>
                  <a:lnTo>
                    <a:pt x="39702" y="12623"/>
                  </a:lnTo>
                  <a:lnTo>
                    <a:pt x="35275" y="6054"/>
                  </a:lnTo>
                  <a:lnTo>
                    <a:pt x="28708" y="1624"/>
                  </a:lnTo>
                  <a:lnTo>
                    <a:pt x="20662" y="0"/>
                  </a:lnTo>
                  <a:close/>
                </a:path>
              </a:pathLst>
            </a:custGeom>
            <a:solidFill>
              <a:srgbClr val="43C2CF"/>
            </a:solidFill>
          </p:spPr>
          <p:txBody>
            <a:bodyPr wrap="square" lIns="0" tIns="0" rIns="0" bIns="0" rtlCol="0"/>
            <a:lstStyle/>
            <a:p>
              <a:endParaRPr/>
            </a:p>
          </p:txBody>
        </p:sp>
      </p:grpSp>
      <p:sp>
        <p:nvSpPr>
          <p:cNvPr id="14" name="object 14"/>
          <p:cNvSpPr/>
          <p:nvPr/>
        </p:nvSpPr>
        <p:spPr>
          <a:xfrm>
            <a:off x="4473918" y="2778642"/>
            <a:ext cx="8890" cy="234950"/>
          </a:xfrm>
          <a:custGeom>
            <a:avLst/>
            <a:gdLst/>
            <a:ahLst/>
            <a:cxnLst/>
            <a:rect l="l" t="t" r="r" b="b"/>
            <a:pathLst>
              <a:path w="8889" h="234950">
                <a:moveTo>
                  <a:pt x="8877" y="0"/>
                </a:moveTo>
                <a:lnTo>
                  <a:pt x="0" y="0"/>
                </a:lnTo>
                <a:lnTo>
                  <a:pt x="0" y="234657"/>
                </a:lnTo>
                <a:lnTo>
                  <a:pt x="8877" y="234657"/>
                </a:lnTo>
                <a:lnTo>
                  <a:pt x="8877" y="0"/>
                </a:lnTo>
                <a:close/>
              </a:path>
            </a:pathLst>
          </a:custGeom>
          <a:solidFill>
            <a:srgbClr val="162A75"/>
          </a:solidFill>
        </p:spPr>
        <p:txBody>
          <a:bodyPr wrap="square" lIns="0" tIns="0" rIns="0" bIns="0" rtlCol="0"/>
          <a:lstStyle/>
          <a:p>
            <a:endParaRPr/>
          </a:p>
        </p:txBody>
      </p:sp>
      <p:sp>
        <p:nvSpPr>
          <p:cNvPr id="15" name="object 15"/>
          <p:cNvSpPr/>
          <p:nvPr/>
        </p:nvSpPr>
        <p:spPr>
          <a:xfrm>
            <a:off x="4531944" y="2778642"/>
            <a:ext cx="8890" cy="234950"/>
          </a:xfrm>
          <a:custGeom>
            <a:avLst/>
            <a:gdLst/>
            <a:ahLst/>
            <a:cxnLst/>
            <a:rect l="l" t="t" r="r" b="b"/>
            <a:pathLst>
              <a:path w="8889" h="234950">
                <a:moveTo>
                  <a:pt x="8889" y="0"/>
                </a:moveTo>
                <a:lnTo>
                  <a:pt x="0" y="0"/>
                </a:lnTo>
                <a:lnTo>
                  <a:pt x="0" y="234657"/>
                </a:lnTo>
                <a:lnTo>
                  <a:pt x="8889" y="234657"/>
                </a:lnTo>
                <a:lnTo>
                  <a:pt x="8889" y="0"/>
                </a:lnTo>
                <a:close/>
              </a:path>
            </a:pathLst>
          </a:custGeom>
          <a:solidFill>
            <a:srgbClr val="162A75"/>
          </a:solidFill>
        </p:spPr>
        <p:txBody>
          <a:bodyPr wrap="square" lIns="0" tIns="0" rIns="0" bIns="0" rtlCol="0"/>
          <a:lstStyle/>
          <a:p>
            <a:endParaRPr/>
          </a:p>
        </p:txBody>
      </p:sp>
      <p:sp>
        <p:nvSpPr>
          <p:cNvPr id="16" name="object 16"/>
          <p:cNvSpPr txBox="1"/>
          <p:nvPr/>
        </p:nvSpPr>
        <p:spPr>
          <a:xfrm>
            <a:off x="3098177" y="1986267"/>
            <a:ext cx="1671829" cy="664284"/>
          </a:xfrm>
          <a:prstGeom prst="rect">
            <a:avLst/>
          </a:prstGeom>
        </p:spPr>
        <p:txBody>
          <a:bodyPr vert="horz" wrap="square" lIns="0" tIns="48260" rIns="0" bIns="0" rtlCol="0">
            <a:spAutoFit/>
          </a:bodyPr>
          <a:lstStyle/>
          <a:p>
            <a:pPr marL="12700" marR="5080">
              <a:lnSpc>
                <a:spcPts val="2400"/>
              </a:lnSpc>
              <a:spcBef>
                <a:spcPts val="380"/>
              </a:spcBef>
            </a:pPr>
            <a:r>
              <a:rPr lang="es" sz="2200" b="1" spc="-85" dirty="0">
                <a:solidFill>
                  <a:srgbClr val="162A75"/>
                </a:solidFill>
                <a:latin typeface="Tahoma"/>
                <a:cs typeface="Tahoma"/>
              </a:rPr>
              <a:t>SUSCRÍBETE A</a:t>
            </a:r>
          </a:p>
        </p:txBody>
      </p:sp>
      <p:sp>
        <p:nvSpPr>
          <p:cNvPr id="17" name="object 17"/>
          <p:cNvSpPr txBox="1"/>
          <p:nvPr/>
        </p:nvSpPr>
        <p:spPr>
          <a:xfrm>
            <a:off x="3047300" y="3451616"/>
            <a:ext cx="2204150" cy="2955873"/>
          </a:xfrm>
          <a:prstGeom prst="rect">
            <a:avLst/>
          </a:prstGeom>
        </p:spPr>
        <p:txBody>
          <a:bodyPr vert="horz" wrap="square" lIns="0" tIns="27939" rIns="0" bIns="0" rtlCol="0">
            <a:spAutoFit/>
          </a:bodyPr>
          <a:lstStyle/>
          <a:p>
            <a:pPr marL="12700" marR="269240">
              <a:lnSpc>
                <a:spcPts val="1600"/>
              </a:lnSpc>
              <a:spcBef>
                <a:spcPts val="219"/>
              </a:spcBef>
            </a:pPr>
            <a:r>
              <a:rPr lang="es" sz="1400" b="1" dirty="0">
                <a:solidFill>
                  <a:srgbClr val="162A75"/>
                </a:solidFill>
                <a:latin typeface="Tahoma"/>
                <a:cs typeface="Tahoma"/>
              </a:rPr>
              <a:t>Una oportunidad abierta a todos </a:t>
            </a:r>
            <a:r>
              <a:rPr lang="es" sz="1400" b="1" dirty="0" err="1">
                <a:solidFill>
                  <a:srgbClr val="162A75"/>
                </a:solidFill>
                <a:latin typeface="Tahoma"/>
                <a:cs typeface="Tahoma"/>
              </a:rPr>
              <a:t>desde</a:t>
            </a:r>
            <a:r>
              <a:rPr sz="1400" b="1" spc="-5" dirty="0">
                <a:solidFill>
                  <a:srgbClr val="162A75"/>
                </a:solidFill>
                <a:latin typeface="Tahoma"/>
                <a:cs typeface="Tahoma"/>
              </a:rPr>
              <a:t> 16 </a:t>
            </a:r>
            <a:r>
              <a:rPr lang="es" sz="1400" b="1" spc="-10" dirty="0" err="1">
                <a:solidFill>
                  <a:srgbClr val="162A75"/>
                </a:solidFill>
                <a:latin typeface="Tahoma"/>
                <a:cs typeface="Tahoma"/>
              </a:rPr>
              <a:t>de septiembre </a:t>
            </a:r>
            <a:r>
              <a:rPr lang="es" sz="1400" b="1" spc="-10" dirty="0">
                <a:solidFill>
                  <a:srgbClr val="162A75"/>
                </a:solidFill>
                <a:latin typeface="Tahoma"/>
                <a:cs typeface="Tahoma"/>
              </a:rPr>
              <a:t>al </a:t>
            </a:r>
            <a:r>
              <a:rPr lang="es" sz="1400" b="1" dirty="0">
                <a:solidFill>
                  <a:srgbClr val="162A75"/>
                </a:solidFill>
                <a:latin typeface="Tahoma"/>
                <a:cs typeface="Tahoma"/>
              </a:rPr>
              <a:t>2 de </a:t>
            </a:r>
            <a:r>
              <a:rPr sz="1400" b="1" dirty="0" err="1">
                <a:solidFill>
                  <a:srgbClr val="162A75"/>
                </a:solidFill>
                <a:latin typeface="Tahoma"/>
                <a:cs typeface="Tahoma"/>
              </a:rPr>
              <a:t>octubre </a:t>
            </a:r>
            <a:r>
              <a:rPr lang="es" sz="1400" b="1" spc="-20" dirty="0">
                <a:solidFill>
                  <a:srgbClr val="162A75"/>
                </a:solidFill>
                <a:latin typeface="Tahoma"/>
                <a:cs typeface="Tahoma"/>
              </a:rPr>
              <a:t>de </a:t>
            </a:r>
            <a:r>
              <a:rPr sz="1400" b="1" spc="-20" dirty="0">
                <a:solidFill>
                  <a:srgbClr val="162A75"/>
                </a:solidFill>
                <a:latin typeface="Tahoma"/>
                <a:cs typeface="Tahoma"/>
              </a:rPr>
              <a:t>2025</a:t>
            </a:r>
            <a:endParaRPr lang="fr-FR" sz="1400" b="1" spc="-20" dirty="0">
              <a:solidFill>
                <a:srgbClr val="162A75"/>
              </a:solidFill>
              <a:latin typeface="Tahoma"/>
              <a:cs typeface="Tahoma"/>
            </a:endParaRPr>
          </a:p>
          <a:p>
            <a:pPr marL="12700" marR="269240">
              <a:lnSpc>
                <a:spcPts val="1600"/>
              </a:lnSpc>
              <a:spcBef>
                <a:spcPts val="219"/>
              </a:spcBef>
            </a:pPr>
            <a:endParaRPr sz="1400" dirty="0">
              <a:latin typeface="Tahoma"/>
              <a:cs typeface="Tahoma"/>
            </a:endParaRPr>
          </a:p>
          <a:p>
            <a:pPr marL="12700" marR="88265">
              <a:lnSpc>
                <a:spcPct val="101899"/>
              </a:lnSpc>
              <a:spcBef>
                <a:spcPts val="480"/>
              </a:spcBef>
            </a:pPr>
            <a:r>
              <a:rPr lang="es" sz="900" dirty="0">
                <a:solidFill>
                  <a:srgbClr val="162A75"/>
                </a:solidFill>
                <a:latin typeface="Verdana"/>
                <a:cs typeface="Verdana"/>
              </a:rPr>
              <a:t>Esta ampliación de capital se ofrece exclusivamente a todos los empleados de Elis y de las filiales miembros del Plan de Ahorro Grupal Internacional (PEGI).</a:t>
            </a:r>
          </a:p>
          <a:p>
            <a:pPr marL="12700" marR="88265">
              <a:lnSpc>
                <a:spcPct val="101899"/>
              </a:lnSpc>
              <a:spcBef>
                <a:spcPts val="480"/>
              </a:spcBef>
            </a:pPr>
            <a:r>
              <a:rPr lang="es" sz="900" spc="-35" dirty="0">
                <a:solidFill>
                  <a:srgbClr val="162A75"/>
                </a:solidFill>
                <a:latin typeface="Verdana"/>
                <a:cs typeface="Verdana"/>
              </a:rPr>
              <a:t>Para ser elegible al plan, todo lo que necesita es tener 3 meses de antigüedad en el Grupo en la fecha de apertura del período de suscripción y seguir siendo empleado del grupo en la fecha de cierre del período de suscripción.</a:t>
            </a:r>
            <a:endParaRPr sz="900" dirty="0">
              <a:latin typeface="Verdana"/>
              <a:cs typeface="Verdana"/>
            </a:endParaRPr>
          </a:p>
        </p:txBody>
      </p:sp>
      <p:pic>
        <p:nvPicPr>
          <p:cNvPr id="18" name="object 18"/>
          <p:cNvPicPr/>
          <p:nvPr/>
        </p:nvPicPr>
        <p:blipFill>
          <a:blip r:embed="rId8" cstate="print"/>
          <a:stretch>
            <a:fillRect/>
          </a:stretch>
        </p:blipFill>
        <p:spPr>
          <a:xfrm>
            <a:off x="1654238" y="450012"/>
            <a:ext cx="1528483" cy="1514119"/>
          </a:xfrm>
          <a:prstGeom prst="rect">
            <a:avLst/>
          </a:prstGeom>
        </p:spPr>
      </p:pic>
      <p:sp>
        <p:nvSpPr>
          <p:cNvPr id="20" name="object 20"/>
          <p:cNvSpPr txBox="1"/>
          <p:nvPr/>
        </p:nvSpPr>
        <p:spPr>
          <a:xfrm>
            <a:off x="5855300" y="1273075"/>
            <a:ext cx="4080444" cy="581505"/>
          </a:xfrm>
          <a:prstGeom prst="rect">
            <a:avLst/>
          </a:prstGeom>
        </p:spPr>
        <p:txBody>
          <a:bodyPr vert="horz" wrap="square" lIns="0" tIns="27939" rIns="0" bIns="0" rtlCol="0">
            <a:spAutoFit/>
          </a:bodyPr>
          <a:lstStyle/>
          <a:p>
            <a:pPr marL="12700" marR="5080">
              <a:lnSpc>
                <a:spcPts val="1600"/>
              </a:lnSpc>
              <a:spcBef>
                <a:spcPts val="219"/>
              </a:spcBef>
            </a:pPr>
            <a:r>
              <a:rPr lang="es" sz="1400" b="1" spc="45" dirty="0" err="1">
                <a:solidFill>
                  <a:srgbClr val="162A75"/>
                </a:solidFill>
                <a:latin typeface="Tahoma"/>
                <a:cs typeface="Tahoma"/>
              </a:rPr>
              <a:t>Suscríbete </a:t>
            </a:r>
            <a:r>
              <a:rPr lang="es" sz="1400" b="1" spc="45" dirty="0">
                <a:solidFill>
                  <a:srgbClr val="162A75"/>
                </a:solidFill>
                <a:latin typeface="Tahoma"/>
                <a:cs typeface="Tahoma"/>
              </a:rPr>
              <a:t>a la </a:t>
            </a:r>
            <a:r>
              <a:rPr lang="es" sz="1400" b="1" spc="45" dirty="0" err="1">
                <a:solidFill>
                  <a:srgbClr val="162A75"/>
                </a:solidFill>
                <a:latin typeface="Tahoma"/>
                <a:cs typeface="Tahoma"/>
              </a:rPr>
              <a:t>oferta </a:t>
            </a:r>
            <a:r>
              <a:rPr lang="es" sz="1400" b="1" spc="45" dirty="0">
                <a:solidFill>
                  <a:srgbClr val="162A75"/>
                </a:solidFill>
                <a:latin typeface="Tahoma"/>
                <a:cs typeface="Tahoma"/>
              </a:rPr>
              <a:t>en </a:t>
            </a:r>
            <a:r>
              <a:rPr lang="es" sz="1400" b="1" spc="45" dirty="0" err="1">
                <a:solidFill>
                  <a:srgbClr val="162A75"/>
                </a:solidFill>
                <a:latin typeface="Tahoma"/>
                <a:cs typeface="Tahoma"/>
              </a:rPr>
              <a:t>tan solo </a:t>
            </a:r>
            <a:r>
              <a:rPr lang="es" sz="1400" b="1" spc="45" dirty="0">
                <a:solidFill>
                  <a:srgbClr val="162A75"/>
                </a:solidFill>
                <a:latin typeface="Tahoma"/>
                <a:cs typeface="Tahoma"/>
              </a:rPr>
              <a:t>unos clics </a:t>
            </a:r>
            <a:r>
              <a:rPr sz="1400" b="1" spc="75" dirty="0">
                <a:solidFill>
                  <a:srgbClr val="162A75"/>
                </a:solidFill>
                <a:latin typeface="Tahoma"/>
                <a:cs typeface="Tahoma"/>
              </a:rPr>
              <a:t>*</a:t>
            </a:r>
            <a:endParaRPr sz="1400" dirty="0">
              <a:latin typeface="Tahoma"/>
              <a:cs typeface="Tahoma"/>
            </a:endParaRPr>
          </a:p>
          <a:p>
            <a:pPr marL="12700" marR="836930">
              <a:lnSpc>
                <a:spcPct val="101899"/>
              </a:lnSpc>
              <a:spcBef>
                <a:spcPts val="585"/>
              </a:spcBef>
            </a:pPr>
            <a:r>
              <a:rPr lang="es" sz="900" dirty="0">
                <a:solidFill>
                  <a:srgbClr val="50687B"/>
                </a:solidFill>
                <a:latin typeface="Verdana"/>
                <a:cs typeface="Verdana"/>
              </a:rPr>
              <a:t>Puedes </a:t>
            </a:r>
            <a:r>
              <a:rPr lang="es" sz="900" dirty="0" err="1">
                <a:solidFill>
                  <a:srgbClr val="50687B"/>
                </a:solidFill>
                <a:latin typeface="Verdana"/>
                <a:cs typeface="Verdana"/>
              </a:rPr>
              <a:t>suscribirte </a:t>
            </a:r>
            <a:r>
              <a:rPr lang="es" sz="900" dirty="0">
                <a:solidFill>
                  <a:srgbClr val="50687B"/>
                </a:solidFill>
                <a:latin typeface="Verdana"/>
                <a:cs typeface="Verdana"/>
              </a:rPr>
              <a:t>en minutos a través de una plataforma en línea sencilla y </a:t>
            </a:r>
            <a:endParaRPr sz="900" dirty="0">
              <a:latin typeface="Verdana"/>
              <a:cs typeface="Verdana"/>
            </a:endParaRPr>
          </a:p>
        </p:txBody>
      </p:sp>
      <p:sp>
        <p:nvSpPr>
          <p:cNvPr id="21" name="object 21"/>
          <p:cNvSpPr txBox="1"/>
          <p:nvPr/>
        </p:nvSpPr>
        <p:spPr>
          <a:xfrm>
            <a:off x="8571179" y="3309353"/>
            <a:ext cx="1646555" cy="3570786"/>
          </a:xfrm>
          <a:prstGeom prst="rect">
            <a:avLst/>
          </a:prstGeom>
          <a:ln w="19050">
            <a:solidFill>
              <a:srgbClr val="162A75"/>
            </a:solidFill>
          </a:ln>
        </p:spPr>
        <p:txBody>
          <a:bodyPr vert="horz" wrap="square" lIns="0" tIns="0" rIns="0" bIns="0" rtlCol="0">
            <a:spAutoFit/>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spcBef>
                <a:spcPts val="30"/>
              </a:spcBef>
            </a:pPr>
            <a:endParaRPr sz="900" dirty="0">
              <a:latin typeface="Times New Roman"/>
              <a:cs typeface="Times New Roman"/>
            </a:endParaRPr>
          </a:p>
          <a:p>
            <a:pPr marL="139065" marR="131445" indent="8890" algn="ctr">
              <a:lnSpc>
                <a:spcPct val="101899"/>
              </a:lnSpc>
            </a:pPr>
            <a:r>
              <a:rPr lang="es" sz="900" b="1" dirty="0">
                <a:solidFill>
                  <a:srgbClr val="43C2CF"/>
                </a:solidFill>
                <a:latin typeface="Tahoma"/>
                <a:cs typeface="Tahoma"/>
              </a:rPr>
              <a:t>Para </a:t>
            </a:r>
            <a:r>
              <a:rPr lang="es" sz="900" b="1" dirty="0" err="1">
                <a:solidFill>
                  <a:srgbClr val="43C2CF"/>
                </a:solidFill>
                <a:latin typeface="Tahoma"/>
                <a:cs typeface="Tahoma"/>
              </a:rPr>
              <a:t>obtener </a:t>
            </a:r>
            <a:r>
              <a:rPr lang="es" sz="900" b="1" dirty="0">
                <a:solidFill>
                  <a:srgbClr val="43C2CF"/>
                </a:solidFill>
                <a:latin typeface="Tahoma"/>
                <a:cs typeface="Tahoma"/>
              </a:rPr>
              <a:t>más información sobre el plan, </a:t>
            </a:r>
            <a:r>
              <a:rPr lang="es" sz="900" b="1" dirty="0" err="1">
                <a:solidFill>
                  <a:srgbClr val="43C2CF"/>
                </a:solidFill>
                <a:latin typeface="Tahoma"/>
                <a:cs typeface="Tahoma"/>
              </a:rPr>
              <a:t>visite </a:t>
            </a:r>
            <a:r>
              <a:rPr lang="es" sz="900" b="1" dirty="0">
                <a:solidFill>
                  <a:srgbClr val="43C2CF"/>
                </a:solidFill>
                <a:latin typeface="Tahoma"/>
                <a:cs typeface="Tahoma"/>
              </a:rPr>
              <a:t>el </a:t>
            </a:r>
            <a:r>
              <a:rPr lang="es" sz="900" b="1" dirty="0" err="1">
                <a:solidFill>
                  <a:srgbClr val="43C2CF"/>
                </a:solidFill>
                <a:latin typeface="Tahoma"/>
                <a:cs typeface="Tahoma"/>
              </a:rPr>
              <a:t>sitio web </a:t>
            </a:r>
            <a:r>
              <a:rPr lang="es" sz="900" b="1" dirty="0">
                <a:solidFill>
                  <a:srgbClr val="43C2CF"/>
                </a:solidFill>
                <a:latin typeface="Tahoma"/>
                <a:cs typeface="Tahoma"/>
              </a:rPr>
              <a:t>:</a:t>
            </a:r>
          </a:p>
          <a:p>
            <a:pPr>
              <a:lnSpc>
                <a:spcPct val="100000"/>
              </a:lnSpc>
            </a:pPr>
            <a:endParaRPr sz="900" dirty="0">
              <a:highlight>
                <a:srgbClr val="00FF00"/>
              </a:highlight>
              <a:latin typeface="Tahoma"/>
              <a:cs typeface="Tahoma"/>
            </a:endParaRPr>
          </a:p>
          <a:p>
            <a:pPr>
              <a:lnSpc>
                <a:spcPct val="100000"/>
              </a:lnSpc>
            </a:pPr>
            <a:endParaRPr sz="900" dirty="0">
              <a:latin typeface="Tahoma"/>
              <a:cs typeface="Tahoma"/>
            </a:endParaRPr>
          </a:p>
          <a:p>
            <a:pPr>
              <a:lnSpc>
                <a:spcPct val="100000"/>
              </a:lnSpc>
            </a:pPr>
            <a:endParaRPr sz="900" dirty="0">
              <a:latin typeface="Tahoma"/>
              <a:cs typeface="Tahoma"/>
            </a:endParaRPr>
          </a:p>
          <a:p>
            <a:pPr>
              <a:lnSpc>
                <a:spcPct val="100000"/>
              </a:lnSpc>
            </a:pPr>
            <a:endParaRPr sz="900" dirty="0">
              <a:latin typeface="Tahoma"/>
              <a:cs typeface="Tahoma"/>
            </a:endParaRPr>
          </a:p>
          <a:p>
            <a:pPr>
              <a:lnSpc>
                <a:spcPct val="100000"/>
              </a:lnSpc>
            </a:pPr>
            <a:endParaRPr sz="900" dirty="0">
              <a:latin typeface="Tahoma"/>
              <a:cs typeface="Tahoma"/>
            </a:endParaRPr>
          </a:p>
          <a:p>
            <a:pPr>
              <a:lnSpc>
                <a:spcPct val="100000"/>
              </a:lnSpc>
              <a:spcBef>
                <a:spcPts val="630"/>
              </a:spcBef>
            </a:pPr>
            <a:endParaRPr sz="900" dirty="0">
              <a:latin typeface="Tahoma"/>
              <a:cs typeface="Tahoma"/>
            </a:endParaRPr>
          </a:p>
          <a:p>
            <a:pPr marL="227329" marR="216535" algn="ctr">
              <a:lnSpc>
                <a:spcPts val="900"/>
              </a:lnSpc>
              <a:spcBef>
                <a:spcPts val="5"/>
              </a:spcBef>
            </a:pPr>
            <a:r>
              <a:rPr lang="es" sz="800" b="1" dirty="0">
                <a:solidFill>
                  <a:srgbClr val="43C2CF"/>
                </a:solidFill>
                <a:latin typeface="Tahoma"/>
                <a:cs typeface="Tahoma"/>
              </a:rPr>
              <a:t>Toda la información relevante para la suscripción la encontrarás allí </a:t>
            </a:r>
            <a:r>
              <a:rPr sz="800" b="1" spc="-10" dirty="0">
                <a:solidFill>
                  <a:srgbClr val="43C2CF"/>
                </a:solidFill>
                <a:latin typeface="Tahoma"/>
                <a:cs typeface="Tahoma"/>
              </a:rPr>
              <a:t>.</a:t>
            </a:r>
            <a:endParaRPr lang="fr-FR" sz="800" b="1" spc="-10" dirty="0">
              <a:solidFill>
                <a:srgbClr val="43C2CF"/>
              </a:solidFill>
              <a:latin typeface="Tahoma"/>
              <a:cs typeface="Tahoma"/>
            </a:endParaRPr>
          </a:p>
          <a:p>
            <a:pPr marL="227329" marR="216535" algn="ctr">
              <a:lnSpc>
                <a:spcPts val="900"/>
              </a:lnSpc>
              <a:spcBef>
                <a:spcPts val="5"/>
              </a:spcBef>
            </a:pPr>
            <a:endParaRPr sz="800" dirty="0">
              <a:latin typeface="Tahoma"/>
              <a:cs typeface="Tahoma"/>
            </a:endParaRPr>
          </a:p>
        </p:txBody>
      </p:sp>
      <p:sp>
        <p:nvSpPr>
          <p:cNvPr id="22" name="object 22"/>
          <p:cNvSpPr txBox="1"/>
          <p:nvPr/>
        </p:nvSpPr>
        <p:spPr>
          <a:xfrm>
            <a:off x="5632450" y="2153425"/>
            <a:ext cx="341971" cy="561975"/>
          </a:xfrm>
          <a:prstGeom prst="rect">
            <a:avLst/>
          </a:prstGeom>
        </p:spPr>
        <p:txBody>
          <a:bodyPr vert="horz" wrap="square" lIns="0" tIns="14604" rIns="0" bIns="0" rtlCol="0">
            <a:spAutoFit/>
          </a:bodyPr>
          <a:lstStyle/>
          <a:p>
            <a:pPr marL="38100">
              <a:lnSpc>
                <a:spcPct val="100000"/>
              </a:lnSpc>
              <a:spcBef>
                <a:spcPts val="114"/>
              </a:spcBef>
            </a:pPr>
            <a:r>
              <a:rPr sz="3500" b="1" spc="-75" dirty="0">
                <a:solidFill>
                  <a:srgbClr val="43C2CF"/>
                </a:solidFill>
                <a:latin typeface="Tahoma"/>
                <a:cs typeface="Tahoma"/>
              </a:rPr>
              <a:t>1</a:t>
            </a:r>
            <a:r>
              <a:rPr sz="3500" b="1" spc="-385" dirty="0">
                <a:solidFill>
                  <a:srgbClr val="43C2CF"/>
                </a:solidFill>
                <a:latin typeface="Tahoma"/>
                <a:cs typeface="Tahoma"/>
              </a:rPr>
              <a:t> </a:t>
            </a:r>
            <a:endParaRPr sz="900" dirty="0">
              <a:latin typeface="Tahoma"/>
              <a:cs typeface="Tahoma"/>
            </a:endParaRPr>
          </a:p>
        </p:txBody>
      </p:sp>
      <p:sp>
        <p:nvSpPr>
          <p:cNvPr id="23" name="object 23"/>
          <p:cNvSpPr txBox="1"/>
          <p:nvPr/>
        </p:nvSpPr>
        <p:spPr>
          <a:xfrm>
            <a:off x="5632450" y="2914650"/>
            <a:ext cx="348615" cy="561975"/>
          </a:xfrm>
          <a:prstGeom prst="rect">
            <a:avLst/>
          </a:prstGeom>
        </p:spPr>
        <p:txBody>
          <a:bodyPr vert="horz" wrap="square" lIns="0" tIns="14604" rIns="0" bIns="0" rtlCol="0">
            <a:spAutoFit/>
          </a:bodyPr>
          <a:lstStyle/>
          <a:p>
            <a:pPr marL="38100">
              <a:lnSpc>
                <a:spcPct val="100000"/>
              </a:lnSpc>
              <a:spcBef>
                <a:spcPts val="114"/>
              </a:spcBef>
            </a:pPr>
            <a:r>
              <a:rPr sz="3500" b="1" spc="-75" dirty="0">
                <a:solidFill>
                  <a:srgbClr val="43C2CF"/>
                </a:solidFill>
                <a:latin typeface="Tahoma"/>
                <a:cs typeface="Tahoma"/>
              </a:rPr>
              <a:t>2</a:t>
            </a:r>
            <a:endParaRPr sz="900" dirty="0">
              <a:latin typeface="Tahoma"/>
              <a:cs typeface="Tahoma"/>
            </a:endParaRPr>
          </a:p>
        </p:txBody>
      </p:sp>
      <p:sp>
        <p:nvSpPr>
          <p:cNvPr id="25" name="object 25"/>
          <p:cNvSpPr txBox="1"/>
          <p:nvPr/>
        </p:nvSpPr>
        <p:spPr>
          <a:xfrm>
            <a:off x="5632450" y="4924425"/>
            <a:ext cx="348615" cy="561975"/>
          </a:xfrm>
          <a:prstGeom prst="rect">
            <a:avLst/>
          </a:prstGeom>
        </p:spPr>
        <p:txBody>
          <a:bodyPr vert="horz" wrap="square" lIns="0" tIns="14604" rIns="0" bIns="0" rtlCol="0">
            <a:spAutoFit/>
          </a:bodyPr>
          <a:lstStyle/>
          <a:p>
            <a:pPr marL="38100">
              <a:lnSpc>
                <a:spcPct val="100000"/>
              </a:lnSpc>
              <a:spcBef>
                <a:spcPts val="114"/>
              </a:spcBef>
            </a:pPr>
            <a:r>
              <a:rPr sz="3500" b="1" spc="-75" dirty="0">
                <a:solidFill>
                  <a:srgbClr val="43C2CF"/>
                </a:solidFill>
                <a:latin typeface="Tahoma"/>
                <a:cs typeface="Tahoma"/>
              </a:rPr>
              <a:t>4</a:t>
            </a:r>
            <a:endParaRPr sz="1350" baseline="67901" dirty="0">
              <a:latin typeface="Verdana"/>
              <a:cs typeface="Verdana"/>
            </a:endParaRPr>
          </a:p>
        </p:txBody>
      </p:sp>
      <p:sp>
        <p:nvSpPr>
          <p:cNvPr id="26" name="object 26"/>
          <p:cNvSpPr txBox="1"/>
          <p:nvPr/>
        </p:nvSpPr>
        <p:spPr>
          <a:xfrm>
            <a:off x="5632450" y="5734050"/>
            <a:ext cx="348615" cy="561975"/>
          </a:xfrm>
          <a:prstGeom prst="rect">
            <a:avLst/>
          </a:prstGeom>
        </p:spPr>
        <p:txBody>
          <a:bodyPr vert="horz" wrap="square" lIns="0" tIns="14604" rIns="0" bIns="0" rtlCol="0">
            <a:spAutoFit/>
          </a:bodyPr>
          <a:lstStyle/>
          <a:p>
            <a:pPr marL="38100">
              <a:lnSpc>
                <a:spcPct val="100000"/>
              </a:lnSpc>
              <a:spcBef>
                <a:spcPts val="114"/>
              </a:spcBef>
            </a:pPr>
            <a:r>
              <a:rPr sz="3500" b="1" spc="-75" dirty="0">
                <a:solidFill>
                  <a:srgbClr val="43C2CF"/>
                </a:solidFill>
                <a:latin typeface="Tahoma"/>
                <a:cs typeface="Tahoma"/>
              </a:rPr>
              <a:t>5</a:t>
            </a:r>
            <a:endParaRPr sz="1350" baseline="67901" dirty="0">
              <a:latin typeface="Verdana"/>
              <a:cs typeface="Verdana"/>
            </a:endParaRPr>
          </a:p>
        </p:txBody>
      </p:sp>
      <p:sp>
        <p:nvSpPr>
          <p:cNvPr id="27" name="object 27"/>
          <p:cNvSpPr txBox="1"/>
          <p:nvPr/>
        </p:nvSpPr>
        <p:spPr>
          <a:xfrm>
            <a:off x="5632450" y="6419850"/>
            <a:ext cx="348615" cy="561975"/>
          </a:xfrm>
          <a:prstGeom prst="rect">
            <a:avLst/>
          </a:prstGeom>
        </p:spPr>
        <p:txBody>
          <a:bodyPr vert="horz" wrap="square" lIns="0" tIns="14604" rIns="0" bIns="0" rtlCol="0">
            <a:spAutoFit/>
          </a:bodyPr>
          <a:lstStyle/>
          <a:p>
            <a:pPr marL="12700">
              <a:lnSpc>
                <a:spcPct val="100000"/>
              </a:lnSpc>
              <a:spcBef>
                <a:spcPts val="114"/>
              </a:spcBef>
            </a:pPr>
            <a:r>
              <a:rPr sz="3500" b="1" spc="-75" dirty="0">
                <a:solidFill>
                  <a:srgbClr val="43C2CF"/>
                </a:solidFill>
                <a:latin typeface="Tahoma"/>
                <a:cs typeface="Tahoma"/>
              </a:rPr>
              <a:t>6</a:t>
            </a:r>
            <a:endParaRPr sz="900" dirty="0">
              <a:latin typeface="Verdana"/>
              <a:cs typeface="Verdana"/>
            </a:endParaRPr>
          </a:p>
        </p:txBody>
      </p:sp>
      <p:sp>
        <p:nvSpPr>
          <p:cNvPr id="28" name="object 28"/>
          <p:cNvSpPr/>
          <p:nvPr/>
        </p:nvSpPr>
        <p:spPr>
          <a:xfrm>
            <a:off x="5867999" y="2751275"/>
            <a:ext cx="2340610" cy="0"/>
          </a:xfrm>
          <a:custGeom>
            <a:avLst/>
            <a:gdLst/>
            <a:ahLst/>
            <a:cxnLst/>
            <a:rect l="l" t="t" r="r" b="b"/>
            <a:pathLst>
              <a:path w="2340609">
                <a:moveTo>
                  <a:pt x="0" y="0"/>
                </a:moveTo>
                <a:lnTo>
                  <a:pt x="2340000" y="0"/>
                </a:lnTo>
              </a:path>
            </a:pathLst>
          </a:custGeom>
          <a:ln w="6350">
            <a:solidFill>
              <a:srgbClr val="162A75"/>
            </a:solidFill>
          </a:ln>
        </p:spPr>
        <p:txBody>
          <a:bodyPr wrap="square" lIns="0" tIns="0" rIns="0" bIns="0" rtlCol="0"/>
          <a:lstStyle/>
          <a:p>
            <a:endParaRPr/>
          </a:p>
        </p:txBody>
      </p:sp>
      <p:sp>
        <p:nvSpPr>
          <p:cNvPr id="29" name="object 29"/>
          <p:cNvSpPr/>
          <p:nvPr/>
        </p:nvSpPr>
        <p:spPr>
          <a:xfrm>
            <a:off x="5867999" y="3629025"/>
            <a:ext cx="2340610" cy="0"/>
          </a:xfrm>
          <a:custGeom>
            <a:avLst/>
            <a:gdLst/>
            <a:ahLst/>
            <a:cxnLst/>
            <a:rect l="l" t="t" r="r" b="b"/>
            <a:pathLst>
              <a:path w="2340609">
                <a:moveTo>
                  <a:pt x="0" y="0"/>
                </a:moveTo>
                <a:lnTo>
                  <a:pt x="2340000" y="0"/>
                </a:lnTo>
              </a:path>
            </a:pathLst>
          </a:custGeom>
          <a:ln w="6350">
            <a:solidFill>
              <a:srgbClr val="162A75"/>
            </a:solidFill>
          </a:ln>
        </p:spPr>
        <p:txBody>
          <a:bodyPr wrap="square" lIns="0" tIns="0" rIns="0" bIns="0" rtlCol="0"/>
          <a:lstStyle/>
          <a:p>
            <a:endParaRPr/>
          </a:p>
        </p:txBody>
      </p:sp>
      <p:sp>
        <p:nvSpPr>
          <p:cNvPr id="30" name="object 30"/>
          <p:cNvSpPr/>
          <p:nvPr/>
        </p:nvSpPr>
        <p:spPr>
          <a:xfrm>
            <a:off x="5867999" y="4848225"/>
            <a:ext cx="2340610" cy="0"/>
          </a:xfrm>
          <a:custGeom>
            <a:avLst/>
            <a:gdLst/>
            <a:ahLst/>
            <a:cxnLst/>
            <a:rect l="l" t="t" r="r" b="b"/>
            <a:pathLst>
              <a:path w="2340609">
                <a:moveTo>
                  <a:pt x="0" y="0"/>
                </a:moveTo>
                <a:lnTo>
                  <a:pt x="2340000" y="0"/>
                </a:lnTo>
              </a:path>
            </a:pathLst>
          </a:custGeom>
          <a:ln w="6350">
            <a:solidFill>
              <a:srgbClr val="162A75"/>
            </a:solidFill>
          </a:ln>
        </p:spPr>
        <p:txBody>
          <a:bodyPr wrap="square" lIns="0" tIns="0" rIns="0" bIns="0" rtlCol="0"/>
          <a:lstStyle/>
          <a:p>
            <a:endParaRPr/>
          </a:p>
        </p:txBody>
      </p:sp>
      <p:sp>
        <p:nvSpPr>
          <p:cNvPr id="31" name="object 31"/>
          <p:cNvSpPr/>
          <p:nvPr/>
        </p:nvSpPr>
        <p:spPr>
          <a:xfrm>
            <a:off x="5867999" y="5686425"/>
            <a:ext cx="2340610" cy="0"/>
          </a:xfrm>
          <a:custGeom>
            <a:avLst/>
            <a:gdLst/>
            <a:ahLst/>
            <a:cxnLst/>
            <a:rect l="l" t="t" r="r" b="b"/>
            <a:pathLst>
              <a:path w="2340609">
                <a:moveTo>
                  <a:pt x="0" y="0"/>
                </a:moveTo>
                <a:lnTo>
                  <a:pt x="2340000" y="0"/>
                </a:lnTo>
              </a:path>
            </a:pathLst>
          </a:custGeom>
          <a:ln w="6350">
            <a:solidFill>
              <a:srgbClr val="162A75"/>
            </a:solidFill>
          </a:ln>
        </p:spPr>
        <p:txBody>
          <a:bodyPr wrap="square" lIns="0" tIns="0" rIns="0" bIns="0" rtlCol="0"/>
          <a:lstStyle/>
          <a:p>
            <a:endParaRPr/>
          </a:p>
        </p:txBody>
      </p:sp>
      <p:sp>
        <p:nvSpPr>
          <p:cNvPr id="32" name="object 32"/>
          <p:cNvSpPr/>
          <p:nvPr/>
        </p:nvSpPr>
        <p:spPr>
          <a:xfrm>
            <a:off x="5867999" y="6372225"/>
            <a:ext cx="2340610" cy="0"/>
          </a:xfrm>
          <a:custGeom>
            <a:avLst/>
            <a:gdLst/>
            <a:ahLst/>
            <a:cxnLst/>
            <a:rect l="l" t="t" r="r" b="b"/>
            <a:pathLst>
              <a:path w="2340609">
                <a:moveTo>
                  <a:pt x="0" y="0"/>
                </a:moveTo>
                <a:lnTo>
                  <a:pt x="2340000" y="0"/>
                </a:lnTo>
              </a:path>
            </a:pathLst>
          </a:custGeom>
          <a:ln w="6350">
            <a:solidFill>
              <a:srgbClr val="162A75"/>
            </a:solidFill>
          </a:ln>
        </p:spPr>
        <p:txBody>
          <a:bodyPr wrap="square" lIns="0" tIns="0" rIns="0" bIns="0" rtlCol="0"/>
          <a:lstStyle/>
          <a:p>
            <a:endParaRPr/>
          </a:p>
        </p:txBody>
      </p:sp>
      <p:grpSp>
        <p:nvGrpSpPr>
          <p:cNvPr id="34" name="object 34"/>
          <p:cNvGrpSpPr/>
          <p:nvPr/>
        </p:nvGrpSpPr>
        <p:grpSpPr>
          <a:xfrm>
            <a:off x="8892006" y="12"/>
            <a:ext cx="1224280" cy="720090"/>
            <a:chOff x="8892006" y="12"/>
            <a:chExt cx="1224280" cy="720090"/>
          </a:xfrm>
        </p:grpSpPr>
        <p:sp>
          <p:nvSpPr>
            <p:cNvPr id="35" name="object 35"/>
            <p:cNvSpPr/>
            <p:nvPr/>
          </p:nvSpPr>
          <p:spPr>
            <a:xfrm>
              <a:off x="8892006" y="12"/>
              <a:ext cx="1224280" cy="720090"/>
            </a:xfrm>
            <a:custGeom>
              <a:avLst/>
              <a:gdLst/>
              <a:ahLst/>
              <a:cxnLst/>
              <a:rect l="l" t="t" r="r" b="b"/>
              <a:pathLst>
                <a:path w="1224279" h="720090">
                  <a:moveTo>
                    <a:pt x="1223987" y="0"/>
                  </a:moveTo>
                  <a:lnTo>
                    <a:pt x="0" y="0"/>
                  </a:lnTo>
                  <a:lnTo>
                    <a:pt x="0" y="720001"/>
                  </a:lnTo>
                  <a:lnTo>
                    <a:pt x="1223987" y="720001"/>
                  </a:lnTo>
                  <a:lnTo>
                    <a:pt x="1223987" y="0"/>
                  </a:lnTo>
                  <a:close/>
                </a:path>
              </a:pathLst>
            </a:custGeom>
            <a:solidFill>
              <a:srgbClr val="162A75"/>
            </a:solidFill>
          </p:spPr>
          <p:txBody>
            <a:bodyPr wrap="square" lIns="0" tIns="0" rIns="0" bIns="0" rtlCol="0"/>
            <a:lstStyle/>
            <a:p>
              <a:endParaRPr/>
            </a:p>
          </p:txBody>
        </p:sp>
        <p:sp>
          <p:nvSpPr>
            <p:cNvPr id="36" name="object 36"/>
            <p:cNvSpPr/>
            <p:nvPr/>
          </p:nvSpPr>
          <p:spPr>
            <a:xfrm>
              <a:off x="9463126" y="308330"/>
              <a:ext cx="228600" cy="149860"/>
            </a:xfrm>
            <a:custGeom>
              <a:avLst/>
              <a:gdLst/>
              <a:ahLst/>
              <a:cxnLst/>
              <a:rect l="l" t="t" r="r" b="b"/>
              <a:pathLst>
                <a:path w="228600" h="149859">
                  <a:moveTo>
                    <a:pt x="49314" y="0"/>
                  </a:moveTo>
                  <a:lnTo>
                    <a:pt x="35775" y="2451"/>
                  </a:lnTo>
                  <a:lnTo>
                    <a:pt x="25603" y="8636"/>
                  </a:lnTo>
                  <a:lnTo>
                    <a:pt x="19177" y="18542"/>
                  </a:lnTo>
                  <a:lnTo>
                    <a:pt x="16954" y="32169"/>
                  </a:lnTo>
                  <a:lnTo>
                    <a:pt x="16954" y="43472"/>
                  </a:lnTo>
                  <a:lnTo>
                    <a:pt x="0" y="43472"/>
                  </a:lnTo>
                  <a:lnTo>
                    <a:pt x="0" y="48539"/>
                  </a:lnTo>
                  <a:lnTo>
                    <a:pt x="16954" y="48539"/>
                  </a:lnTo>
                  <a:lnTo>
                    <a:pt x="16954" y="146773"/>
                  </a:lnTo>
                  <a:lnTo>
                    <a:pt x="22415" y="146773"/>
                  </a:lnTo>
                  <a:lnTo>
                    <a:pt x="22415" y="48539"/>
                  </a:lnTo>
                  <a:lnTo>
                    <a:pt x="49314" y="48539"/>
                  </a:lnTo>
                  <a:lnTo>
                    <a:pt x="49314" y="43472"/>
                  </a:lnTo>
                  <a:lnTo>
                    <a:pt x="22415" y="43472"/>
                  </a:lnTo>
                  <a:lnTo>
                    <a:pt x="22415" y="33134"/>
                  </a:lnTo>
                  <a:lnTo>
                    <a:pt x="23812" y="22034"/>
                  </a:lnTo>
                  <a:lnTo>
                    <a:pt x="28397" y="13500"/>
                  </a:lnTo>
                  <a:lnTo>
                    <a:pt x="36715" y="7810"/>
                  </a:lnTo>
                  <a:lnTo>
                    <a:pt x="49314" y="5270"/>
                  </a:lnTo>
                  <a:lnTo>
                    <a:pt x="49314" y="0"/>
                  </a:lnTo>
                  <a:close/>
                </a:path>
                <a:path w="228600" h="149859">
                  <a:moveTo>
                    <a:pt x="163131" y="95123"/>
                  </a:moveTo>
                  <a:lnTo>
                    <a:pt x="159029" y="73825"/>
                  </a:lnTo>
                  <a:lnTo>
                    <a:pt x="157670" y="71780"/>
                  </a:lnTo>
                  <a:lnTo>
                    <a:pt x="157670" y="95123"/>
                  </a:lnTo>
                  <a:lnTo>
                    <a:pt x="153974" y="114554"/>
                  </a:lnTo>
                  <a:lnTo>
                    <a:pt x="143738" y="130136"/>
                  </a:lnTo>
                  <a:lnTo>
                    <a:pt x="128244" y="140487"/>
                  </a:lnTo>
                  <a:lnTo>
                    <a:pt x="108750" y="144246"/>
                  </a:lnTo>
                  <a:lnTo>
                    <a:pt x="89408" y="140487"/>
                  </a:lnTo>
                  <a:lnTo>
                    <a:pt x="73875" y="130136"/>
                  </a:lnTo>
                  <a:lnTo>
                    <a:pt x="63588" y="114554"/>
                  </a:lnTo>
                  <a:lnTo>
                    <a:pt x="59829" y="95123"/>
                  </a:lnTo>
                  <a:lnTo>
                    <a:pt x="63550" y="75692"/>
                  </a:lnTo>
                  <a:lnTo>
                    <a:pt x="73812" y="60109"/>
                  </a:lnTo>
                  <a:lnTo>
                    <a:pt x="89268" y="49758"/>
                  </a:lnTo>
                  <a:lnTo>
                    <a:pt x="108559" y="46012"/>
                  </a:lnTo>
                  <a:lnTo>
                    <a:pt x="128155" y="49758"/>
                  </a:lnTo>
                  <a:lnTo>
                    <a:pt x="143713" y="60109"/>
                  </a:lnTo>
                  <a:lnTo>
                    <a:pt x="153974" y="75692"/>
                  </a:lnTo>
                  <a:lnTo>
                    <a:pt x="157670" y="95123"/>
                  </a:lnTo>
                  <a:lnTo>
                    <a:pt x="157670" y="71780"/>
                  </a:lnTo>
                  <a:lnTo>
                    <a:pt x="147637" y="56629"/>
                  </a:lnTo>
                  <a:lnTo>
                    <a:pt x="131724" y="46012"/>
                  </a:lnTo>
                  <a:lnTo>
                    <a:pt x="130403" y="45135"/>
                  </a:lnTo>
                  <a:lnTo>
                    <a:pt x="108750" y="40944"/>
                  </a:lnTo>
                  <a:lnTo>
                    <a:pt x="86918" y="45135"/>
                  </a:lnTo>
                  <a:lnTo>
                    <a:pt x="87223" y="45135"/>
                  </a:lnTo>
                  <a:lnTo>
                    <a:pt x="70091" y="56413"/>
                  </a:lnTo>
                  <a:lnTo>
                    <a:pt x="58572" y="73583"/>
                  </a:lnTo>
                  <a:lnTo>
                    <a:pt x="54368" y="95123"/>
                  </a:lnTo>
                  <a:lnTo>
                    <a:pt x="58127" y="114554"/>
                  </a:lnTo>
                  <a:lnTo>
                    <a:pt x="85775" y="144246"/>
                  </a:lnTo>
                  <a:lnTo>
                    <a:pt x="108750" y="149313"/>
                  </a:lnTo>
                  <a:lnTo>
                    <a:pt x="130327" y="145199"/>
                  </a:lnTo>
                  <a:lnTo>
                    <a:pt x="131775" y="144246"/>
                  </a:lnTo>
                  <a:lnTo>
                    <a:pt x="147561" y="133832"/>
                  </a:lnTo>
                  <a:lnTo>
                    <a:pt x="158991" y="116662"/>
                  </a:lnTo>
                  <a:lnTo>
                    <a:pt x="163131" y="95123"/>
                  </a:lnTo>
                  <a:close/>
                </a:path>
                <a:path w="228600" h="149859">
                  <a:moveTo>
                    <a:pt x="228434" y="40932"/>
                  </a:moveTo>
                  <a:lnTo>
                    <a:pt x="215671" y="42799"/>
                  </a:lnTo>
                  <a:lnTo>
                    <a:pt x="205587" y="47104"/>
                  </a:lnTo>
                  <a:lnTo>
                    <a:pt x="197904" y="53632"/>
                  </a:lnTo>
                  <a:lnTo>
                    <a:pt x="192366" y="62179"/>
                  </a:lnTo>
                  <a:lnTo>
                    <a:pt x="191985" y="62179"/>
                  </a:lnTo>
                  <a:lnTo>
                    <a:pt x="191985" y="43472"/>
                  </a:lnTo>
                  <a:lnTo>
                    <a:pt x="186524" y="43472"/>
                  </a:lnTo>
                  <a:lnTo>
                    <a:pt x="186524" y="146773"/>
                  </a:lnTo>
                  <a:lnTo>
                    <a:pt x="191985" y="146773"/>
                  </a:lnTo>
                  <a:lnTo>
                    <a:pt x="191985" y="87718"/>
                  </a:lnTo>
                  <a:lnTo>
                    <a:pt x="194144" y="71666"/>
                  </a:lnTo>
                  <a:lnTo>
                    <a:pt x="200787" y="58547"/>
                  </a:lnTo>
                  <a:lnTo>
                    <a:pt x="212140" y="49644"/>
                  </a:lnTo>
                  <a:lnTo>
                    <a:pt x="228434" y="46202"/>
                  </a:lnTo>
                  <a:lnTo>
                    <a:pt x="228434" y="40932"/>
                  </a:lnTo>
                  <a:close/>
                </a:path>
              </a:pathLst>
            </a:custGeom>
            <a:solidFill>
              <a:srgbClr val="FFFFFF"/>
            </a:solidFill>
          </p:spPr>
          <p:txBody>
            <a:bodyPr wrap="square" lIns="0" tIns="0" rIns="0" bIns="0" rtlCol="0"/>
            <a:lstStyle/>
            <a:p>
              <a:endParaRPr/>
            </a:p>
          </p:txBody>
        </p:sp>
        <p:pic>
          <p:nvPicPr>
            <p:cNvPr id="37" name="object 37"/>
            <p:cNvPicPr/>
            <p:nvPr/>
          </p:nvPicPr>
          <p:blipFill>
            <a:blip r:embed="rId9" cstate="print"/>
            <a:stretch>
              <a:fillRect/>
            </a:stretch>
          </p:blipFill>
          <p:spPr>
            <a:xfrm>
              <a:off x="9754708" y="349266"/>
              <a:ext cx="108178" cy="108369"/>
            </a:xfrm>
            <a:prstGeom prst="rect">
              <a:avLst/>
            </a:prstGeom>
          </p:spPr>
        </p:pic>
        <p:sp>
          <p:nvSpPr>
            <p:cNvPr id="38" name="object 38"/>
            <p:cNvSpPr/>
            <p:nvPr/>
          </p:nvSpPr>
          <p:spPr>
            <a:xfrm>
              <a:off x="9894469" y="310870"/>
              <a:ext cx="41275" cy="144780"/>
            </a:xfrm>
            <a:custGeom>
              <a:avLst/>
              <a:gdLst/>
              <a:ahLst/>
              <a:cxnLst/>
              <a:rect l="l" t="t" r="r" b="b"/>
              <a:pathLst>
                <a:path w="41275" h="144779">
                  <a:moveTo>
                    <a:pt x="5448" y="0"/>
                  </a:moveTo>
                  <a:lnTo>
                    <a:pt x="0" y="0"/>
                  </a:lnTo>
                  <a:lnTo>
                    <a:pt x="0" y="144221"/>
                  </a:lnTo>
                  <a:lnTo>
                    <a:pt x="5448" y="144221"/>
                  </a:lnTo>
                  <a:lnTo>
                    <a:pt x="5448" y="0"/>
                  </a:lnTo>
                  <a:close/>
                </a:path>
                <a:path w="41275" h="144779">
                  <a:moveTo>
                    <a:pt x="41122" y="0"/>
                  </a:moveTo>
                  <a:lnTo>
                    <a:pt x="35674" y="0"/>
                  </a:lnTo>
                  <a:lnTo>
                    <a:pt x="35674" y="144221"/>
                  </a:lnTo>
                  <a:lnTo>
                    <a:pt x="41122" y="144221"/>
                  </a:lnTo>
                  <a:lnTo>
                    <a:pt x="41122" y="0"/>
                  </a:lnTo>
                  <a:close/>
                </a:path>
              </a:pathLst>
            </a:custGeom>
            <a:solidFill>
              <a:srgbClr val="FFFFFF"/>
            </a:solidFill>
          </p:spPr>
          <p:txBody>
            <a:bodyPr wrap="square" lIns="0" tIns="0" rIns="0" bIns="0" rtlCol="0"/>
            <a:lstStyle/>
            <a:p>
              <a:endParaRPr/>
            </a:p>
          </p:txBody>
        </p:sp>
        <p:sp>
          <p:nvSpPr>
            <p:cNvPr id="39" name="object 39"/>
            <p:cNvSpPr/>
            <p:nvPr/>
          </p:nvSpPr>
          <p:spPr>
            <a:xfrm>
              <a:off x="9078798" y="270077"/>
              <a:ext cx="857250" cy="270510"/>
            </a:xfrm>
            <a:custGeom>
              <a:avLst/>
              <a:gdLst/>
              <a:ahLst/>
              <a:cxnLst/>
              <a:rect l="l" t="t" r="r" b="b"/>
              <a:pathLst>
                <a:path w="857250" h="270509">
                  <a:moveTo>
                    <a:pt x="102692" y="12"/>
                  </a:moveTo>
                  <a:lnTo>
                    <a:pt x="0" y="12"/>
                  </a:lnTo>
                  <a:lnTo>
                    <a:pt x="0" y="41922"/>
                  </a:lnTo>
                  <a:lnTo>
                    <a:pt x="0" y="69862"/>
                  </a:lnTo>
                  <a:lnTo>
                    <a:pt x="0" y="111772"/>
                  </a:lnTo>
                  <a:lnTo>
                    <a:pt x="0" y="143522"/>
                  </a:lnTo>
                  <a:lnTo>
                    <a:pt x="0" y="185432"/>
                  </a:lnTo>
                  <a:lnTo>
                    <a:pt x="102692" y="185432"/>
                  </a:lnTo>
                  <a:lnTo>
                    <a:pt x="102692" y="143522"/>
                  </a:lnTo>
                  <a:lnTo>
                    <a:pt x="45224" y="143522"/>
                  </a:lnTo>
                  <a:lnTo>
                    <a:pt x="45224" y="111772"/>
                  </a:lnTo>
                  <a:lnTo>
                    <a:pt x="100952" y="111772"/>
                  </a:lnTo>
                  <a:lnTo>
                    <a:pt x="100952" y="69862"/>
                  </a:lnTo>
                  <a:lnTo>
                    <a:pt x="45224" y="69862"/>
                  </a:lnTo>
                  <a:lnTo>
                    <a:pt x="45224" y="41922"/>
                  </a:lnTo>
                  <a:lnTo>
                    <a:pt x="102692" y="41922"/>
                  </a:lnTo>
                  <a:lnTo>
                    <a:pt x="102692" y="12"/>
                  </a:lnTo>
                  <a:close/>
                </a:path>
                <a:path w="857250" h="270509">
                  <a:moveTo>
                    <a:pt x="171653" y="0"/>
                  </a:moveTo>
                  <a:lnTo>
                    <a:pt x="130187" y="0"/>
                  </a:lnTo>
                  <a:lnTo>
                    <a:pt x="130187" y="184912"/>
                  </a:lnTo>
                  <a:lnTo>
                    <a:pt x="171653" y="184912"/>
                  </a:lnTo>
                  <a:lnTo>
                    <a:pt x="171653" y="0"/>
                  </a:lnTo>
                  <a:close/>
                </a:path>
                <a:path w="857250" h="270509">
                  <a:moveTo>
                    <a:pt x="243128" y="46228"/>
                  </a:moveTo>
                  <a:lnTo>
                    <a:pt x="201650" y="46228"/>
                  </a:lnTo>
                  <a:lnTo>
                    <a:pt x="201650" y="184912"/>
                  </a:lnTo>
                  <a:lnTo>
                    <a:pt x="243128" y="184912"/>
                  </a:lnTo>
                  <a:lnTo>
                    <a:pt x="243128" y="46228"/>
                  </a:lnTo>
                  <a:close/>
                </a:path>
                <a:path w="857250" h="270509">
                  <a:moveTo>
                    <a:pt x="243128" y="0"/>
                  </a:moveTo>
                  <a:lnTo>
                    <a:pt x="201650" y="0"/>
                  </a:lnTo>
                  <a:lnTo>
                    <a:pt x="201650" y="31496"/>
                  </a:lnTo>
                  <a:lnTo>
                    <a:pt x="243128" y="31496"/>
                  </a:lnTo>
                  <a:lnTo>
                    <a:pt x="243128" y="0"/>
                  </a:lnTo>
                  <a:close/>
                </a:path>
                <a:path w="857250" h="270509">
                  <a:moveTo>
                    <a:pt x="377063" y="142430"/>
                  </a:moveTo>
                  <a:lnTo>
                    <a:pt x="354076" y="107645"/>
                  </a:lnTo>
                  <a:lnTo>
                    <a:pt x="321157" y="96621"/>
                  </a:lnTo>
                  <a:lnTo>
                    <a:pt x="313118" y="93027"/>
                  </a:lnTo>
                  <a:lnTo>
                    <a:pt x="308698" y="88963"/>
                  </a:lnTo>
                  <a:lnTo>
                    <a:pt x="307340" y="83959"/>
                  </a:lnTo>
                  <a:lnTo>
                    <a:pt x="307340" y="78727"/>
                  </a:lnTo>
                  <a:lnTo>
                    <a:pt x="312343" y="74726"/>
                  </a:lnTo>
                  <a:lnTo>
                    <a:pt x="326085" y="74726"/>
                  </a:lnTo>
                  <a:lnTo>
                    <a:pt x="331825" y="77216"/>
                  </a:lnTo>
                  <a:lnTo>
                    <a:pt x="332079" y="85217"/>
                  </a:lnTo>
                  <a:lnTo>
                    <a:pt x="372808" y="85217"/>
                  </a:lnTo>
                  <a:lnTo>
                    <a:pt x="367868" y="66903"/>
                  </a:lnTo>
                  <a:lnTo>
                    <a:pt x="356692" y="53149"/>
                  </a:lnTo>
                  <a:lnTo>
                    <a:pt x="340271" y="44500"/>
                  </a:lnTo>
                  <a:lnTo>
                    <a:pt x="319582" y="41490"/>
                  </a:lnTo>
                  <a:lnTo>
                    <a:pt x="299377" y="44691"/>
                  </a:lnTo>
                  <a:lnTo>
                    <a:pt x="282232" y="53797"/>
                  </a:lnTo>
                  <a:lnTo>
                    <a:pt x="270319" y="68059"/>
                  </a:lnTo>
                  <a:lnTo>
                    <a:pt x="265861" y="86715"/>
                  </a:lnTo>
                  <a:lnTo>
                    <a:pt x="267855" y="98425"/>
                  </a:lnTo>
                  <a:lnTo>
                    <a:pt x="274853" y="109143"/>
                  </a:lnTo>
                  <a:lnTo>
                    <a:pt x="288417" y="118833"/>
                  </a:lnTo>
                  <a:lnTo>
                    <a:pt x="310083" y="127444"/>
                  </a:lnTo>
                  <a:lnTo>
                    <a:pt x="322821" y="131953"/>
                  </a:lnTo>
                  <a:lnTo>
                    <a:pt x="330606" y="136105"/>
                  </a:lnTo>
                  <a:lnTo>
                    <a:pt x="334505" y="140487"/>
                  </a:lnTo>
                  <a:lnTo>
                    <a:pt x="335572" y="145694"/>
                  </a:lnTo>
                  <a:lnTo>
                    <a:pt x="335572" y="152184"/>
                  </a:lnTo>
                  <a:lnTo>
                    <a:pt x="328333" y="156425"/>
                  </a:lnTo>
                  <a:lnTo>
                    <a:pt x="312839" y="156425"/>
                  </a:lnTo>
                  <a:lnTo>
                    <a:pt x="306590" y="152438"/>
                  </a:lnTo>
                  <a:lnTo>
                    <a:pt x="305346" y="143687"/>
                  </a:lnTo>
                  <a:lnTo>
                    <a:pt x="264109" y="143687"/>
                  </a:lnTo>
                  <a:lnTo>
                    <a:pt x="269811" y="162788"/>
                  </a:lnTo>
                  <a:lnTo>
                    <a:pt x="281762" y="177266"/>
                  </a:lnTo>
                  <a:lnTo>
                    <a:pt x="299008" y="186448"/>
                  </a:lnTo>
                  <a:lnTo>
                    <a:pt x="320586" y="189661"/>
                  </a:lnTo>
                  <a:lnTo>
                    <a:pt x="342696" y="186359"/>
                  </a:lnTo>
                  <a:lnTo>
                    <a:pt x="360629" y="176923"/>
                  </a:lnTo>
                  <a:lnTo>
                    <a:pt x="372668" y="162052"/>
                  </a:lnTo>
                  <a:lnTo>
                    <a:pt x="377063" y="142430"/>
                  </a:lnTo>
                  <a:close/>
                </a:path>
                <a:path w="857250" h="270509">
                  <a:moveTo>
                    <a:pt x="651814" y="124002"/>
                  </a:moveTo>
                  <a:lnTo>
                    <a:pt x="646125" y="118313"/>
                  </a:lnTo>
                  <a:lnTo>
                    <a:pt x="632104" y="118313"/>
                  </a:lnTo>
                  <a:lnTo>
                    <a:pt x="626414" y="124002"/>
                  </a:lnTo>
                  <a:lnTo>
                    <a:pt x="626414" y="138023"/>
                  </a:lnTo>
                  <a:lnTo>
                    <a:pt x="632104" y="143713"/>
                  </a:lnTo>
                  <a:lnTo>
                    <a:pt x="646125" y="143713"/>
                  </a:lnTo>
                  <a:lnTo>
                    <a:pt x="651814" y="138023"/>
                  </a:lnTo>
                  <a:lnTo>
                    <a:pt x="651814" y="131013"/>
                  </a:lnTo>
                  <a:lnTo>
                    <a:pt x="651814" y="124002"/>
                  </a:lnTo>
                  <a:close/>
                </a:path>
                <a:path w="857250" h="270509">
                  <a:moveTo>
                    <a:pt x="705243" y="255854"/>
                  </a:moveTo>
                  <a:lnTo>
                    <a:pt x="684936" y="255854"/>
                  </a:lnTo>
                  <a:lnTo>
                    <a:pt x="694220" y="247103"/>
                  </a:lnTo>
                  <a:lnTo>
                    <a:pt x="700379" y="239369"/>
                  </a:lnTo>
                  <a:lnTo>
                    <a:pt x="703783" y="232181"/>
                  </a:lnTo>
                  <a:lnTo>
                    <a:pt x="704837" y="225120"/>
                  </a:lnTo>
                  <a:lnTo>
                    <a:pt x="703364" y="218414"/>
                  </a:lnTo>
                  <a:lnTo>
                    <a:pt x="699223" y="212877"/>
                  </a:lnTo>
                  <a:lnTo>
                    <a:pt x="692785" y="209105"/>
                  </a:lnTo>
                  <a:lnTo>
                    <a:pt x="684453" y="207721"/>
                  </a:lnTo>
                  <a:lnTo>
                    <a:pt x="675386" y="209334"/>
                  </a:lnTo>
                  <a:lnTo>
                    <a:pt x="668439" y="213918"/>
                  </a:lnTo>
                  <a:lnTo>
                    <a:pt x="664006" y="221145"/>
                  </a:lnTo>
                  <a:lnTo>
                    <a:pt x="662444" y="230619"/>
                  </a:lnTo>
                  <a:lnTo>
                    <a:pt x="677011" y="230619"/>
                  </a:lnTo>
                  <a:lnTo>
                    <a:pt x="677329" y="224142"/>
                  </a:lnTo>
                  <a:lnTo>
                    <a:pt x="679678" y="221157"/>
                  </a:lnTo>
                  <a:lnTo>
                    <a:pt x="687197" y="221157"/>
                  </a:lnTo>
                  <a:lnTo>
                    <a:pt x="689546" y="223494"/>
                  </a:lnTo>
                  <a:lnTo>
                    <a:pt x="689546" y="231584"/>
                  </a:lnTo>
                  <a:lnTo>
                    <a:pt x="685825" y="237731"/>
                  </a:lnTo>
                  <a:lnTo>
                    <a:pt x="675716" y="248005"/>
                  </a:lnTo>
                  <a:lnTo>
                    <a:pt x="670382" y="252056"/>
                  </a:lnTo>
                  <a:lnTo>
                    <a:pt x="663016" y="256832"/>
                  </a:lnTo>
                  <a:lnTo>
                    <a:pt x="663016" y="268719"/>
                  </a:lnTo>
                  <a:lnTo>
                    <a:pt x="705243" y="268719"/>
                  </a:lnTo>
                  <a:lnTo>
                    <a:pt x="705243" y="255854"/>
                  </a:lnTo>
                  <a:close/>
                </a:path>
                <a:path w="857250" h="270509">
                  <a:moveTo>
                    <a:pt x="756221" y="229895"/>
                  </a:moveTo>
                  <a:lnTo>
                    <a:pt x="755230" y="224713"/>
                  </a:lnTo>
                  <a:lnTo>
                    <a:pt x="754532" y="221157"/>
                  </a:lnTo>
                  <a:lnTo>
                    <a:pt x="754443" y="220687"/>
                  </a:lnTo>
                  <a:lnTo>
                    <a:pt x="749617" y="213753"/>
                  </a:lnTo>
                  <a:lnTo>
                    <a:pt x="742530" y="209308"/>
                  </a:lnTo>
                  <a:lnTo>
                    <a:pt x="740930" y="209016"/>
                  </a:lnTo>
                  <a:lnTo>
                    <a:pt x="740930" y="224548"/>
                  </a:lnTo>
                  <a:lnTo>
                    <a:pt x="740930" y="253034"/>
                  </a:lnTo>
                  <a:lnTo>
                    <a:pt x="738746" y="256425"/>
                  </a:lnTo>
                  <a:lnTo>
                    <a:pt x="729361" y="256425"/>
                  </a:lnTo>
                  <a:lnTo>
                    <a:pt x="726922" y="253034"/>
                  </a:lnTo>
                  <a:lnTo>
                    <a:pt x="726973" y="224548"/>
                  </a:lnTo>
                  <a:lnTo>
                    <a:pt x="729361" y="221157"/>
                  </a:lnTo>
                  <a:lnTo>
                    <a:pt x="738746" y="221157"/>
                  </a:lnTo>
                  <a:lnTo>
                    <a:pt x="740930" y="224548"/>
                  </a:lnTo>
                  <a:lnTo>
                    <a:pt x="740930" y="209016"/>
                  </a:lnTo>
                  <a:lnTo>
                    <a:pt x="733971" y="207733"/>
                  </a:lnTo>
                  <a:lnTo>
                    <a:pt x="725144" y="209308"/>
                  </a:lnTo>
                  <a:lnTo>
                    <a:pt x="725576" y="209308"/>
                  </a:lnTo>
                  <a:lnTo>
                    <a:pt x="718578" y="213474"/>
                  </a:lnTo>
                  <a:lnTo>
                    <a:pt x="713498" y="220421"/>
                  </a:lnTo>
                  <a:lnTo>
                    <a:pt x="711568" y="229895"/>
                  </a:lnTo>
                  <a:lnTo>
                    <a:pt x="711568" y="247446"/>
                  </a:lnTo>
                  <a:lnTo>
                    <a:pt x="734136" y="269862"/>
                  </a:lnTo>
                  <a:lnTo>
                    <a:pt x="742594" y="268300"/>
                  </a:lnTo>
                  <a:lnTo>
                    <a:pt x="749630" y="263842"/>
                  </a:lnTo>
                  <a:lnTo>
                    <a:pt x="754443" y="256781"/>
                  </a:lnTo>
                  <a:lnTo>
                    <a:pt x="754507" y="256425"/>
                  </a:lnTo>
                  <a:lnTo>
                    <a:pt x="756221" y="247446"/>
                  </a:lnTo>
                  <a:lnTo>
                    <a:pt x="756221" y="229895"/>
                  </a:lnTo>
                  <a:close/>
                </a:path>
                <a:path w="857250" h="270509">
                  <a:moveTo>
                    <a:pt x="805256" y="255854"/>
                  </a:moveTo>
                  <a:lnTo>
                    <a:pt x="784948" y="255854"/>
                  </a:lnTo>
                  <a:lnTo>
                    <a:pt x="794232" y="247103"/>
                  </a:lnTo>
                  <a:lnTo>
                    <a:pt x="800392" y="239369"/>
                  </a:lnTo>
                  <a:lnTo>
                    <a:pt x="803795" y="232181"/>
                  </a:lnTo>
                  <a:lnTo>
                    <a:pt x="804849" y="225120"/>
                  </a:lnTo>
                  <a:lnTo>
                    <a:pt x="803376" y="218414"/>
                  </a:lnTo>
                  <a:lnTo>
                    <a:pt x="799236" y="212877"/>
                  </a:lnTo>
                  <a:lnTo>
                    <a:pt x="792797" y="209105"/>
                  </a:lnTo>
                  <a:lnTo>
                    <a:pt x="784466" y="207721"/>
                  </a:lnTo>
                  <a:lnTo>
                    <a:pt x="775398" y="209334"/>
                  </a:lnTo>
                  <a:lnTo>
                    <a:pt x="768451" y="213918"/>
                  </a:lnTo>
                  <a:lnTo>
                    <a:pt x="764019" y="221145"/>
                  </a:lnTo>
                  <a:lnTo>
                    <a:pt x="762457" y="230619"/>
                  </a:lnTo>
                  <a:lnTo>
                    <a:pt x="777024" y="230619"/>
                  </a:lnTo>
                  <a:lnTo>
                    <a:pt x="777341" y="224142"/>
                  </a:lnTo>
                  <a:lnTo>
                    <a:pt x="779691" y="221157"/>
                  </a:lnTo>
                  <a:lnTo>
                    <a:pt x="787209" y="221157"/>
                  </a:lnTo>
                  <a:lnTo>
                    <a:pt x="789559" y="223494"/>
                  </a:lnTo>
                  <a:lnTo>
                    <a:pt x="789559" y="231584"/>
                  </a:lnTo>
                  <a:lnTo>
                    <a:pt x="785837" y="237731"/>
                  </a:lnTo>
                  <a:lnTo>
                    <a:pt x="775728" y="248005"/>
                  </a:lnTo>
                  <a:lnTo>
                    <a:pt x="770394" y="252056"/>
                  </a:lnTo>
                  <a:lnTo>
                    <a:pt x="763028" y="256832"/>
                  </a:lnTo>
                  <a:lnTo>
                    <a:pt x="763028" y="268719"/>
                  </a:lnTo>
                  <a:lnTo>
                    <a:pt x="805256" y="268719"/>
                  </a:lnTo>
                  <a:lnTo>
                    <a:pt x="805256" y="255854"/>
                  </a:lnTo>
                  <a:close/>
                </a:path>
                <a:path w="857250" h="270509">
                  <a:moveTo>
                    <a:pt x="856792" y="248246"/>
                  </a:moveTo>
                  <a:lnTo>
                    <a:pt x="855459" y="240842"/>
                  </a:lnTo>
                  <a:lnTo>
                    <a:pt x="851585" y="234391"/>
                  </a:lnTo>
                  <a:lnTo>
                    <a:pt x="845362" y="229831"/>
                  </a:lnTo>
                  <a:lnTo>
                    <a:pt x="836980" y="228104"/>
                  </a:lnTo>
                  <a:lnTo>
                    <a:pt x="833983" y="228104"/>
                  </a:lnTo>
                  <a:lnTo>
                    <a:pt x="831392" y="228434"/>
                  </a:lnTo>
                  <a:lnTo>
                    <a:pt x="828725" y="229882"/>
                  </a:lnTo>
                  <a:lnTo>
                    <a:pt x="830021" y="221716"/>
                  </a:lnTo>
                  <a:lnTo>
                    <a:pt x="851382" y="221716"/>
                  </a:lnTo>
                  <a:lnTo>
                    <a:pt x="851382" y="208851"/>
                  </a:lnTo>
                  <a:lnTo>
                    <a:pt x="818286" y="208851"/>
                  </a:lnTo>
                  <a:lnTo>
                    <a:pt x="813117" y="242747"/>
                  </a:lnTo>
                  <a:lnTo>
                    <a:pt x="825487" y="245821"/>
                  </a:lnTo>
                  <a:lnTo>
                    <a:pt x="827024" y="242341"/>
                  </a:lnTo>
                  <a:lnTo>
                    <a:pt x="829538" y="240652"/>
                  </a:lnTo>
                  <a:lnTo>
                    <a:pt x="837869" y="240652"/>
                  </a:lnTo>
                  <a:lnTo>
                    <a:pt x="841514" y="243878"/>
                  </a:lnTo>
                  <a:lnTo>
                    <a:pt x="841514" y="252945"/>
                  </a:lnTo>
                  <a:lnTo>
                    <a:pt x="837793" y="256425"/>
                  </a:lnTo>
                  <a:lnTo>
                    <a:pt x="830503" y="256425"/>
                  </a:lnTo>
                  <a:lnTo>
                    <a:pt x="828001" y="255041"/>
                  </a:lnTo>
                  <a:lnTo>
                    <a:pt x="826376" y="252704"/>
                  </a:lnTo>
                  <a:lnTo>
                    <a:pt x="811009" y="252704"/>
                  </a:lnTo>
                  <a:lnTo>
                    <a:pt x="813841" y="259943"/>
                  </a:lnTo>
                  <a:lnTo>
                    <a:pt x="818870" y="265353"/>
                  </a:lnTo>
                  <a:lnTo>
                    <a:pt x="825665" y="268757"/>
                  </a:lnTo>
                  <a:lnTo>
                    <a:pt x="833818" y="269925"/>
                  </a:lnTo>
                  <a:lnTo>
                    <a:pt x="843419" y="268109"/>
                  </a:lnTo>
                  <a:lnTo>
                    <a:pt x="850646" y="263283"/>
                  </a:lnTo>
                  <a:lnTo>
                    <a:pt x="855205" y="256349"/>
                  </a:lnTo>
                  <a:lnTo>
                    <a:pt x="856792" y="248246"/>
                  </a:lnTo>
                  <a:close/>
                </a:path>
              </a:pathLst>
            </a:custGeom>
            <a:solidFill>
              <a:srgbClr val="43C2CF"/>
            </a:solidFill>
          </p:spPr>
          <p:txBody>
            <a:bodyPr wrap="square" lIns="0" tIns="0" rIns="0" bIns="0" rtlCol="0"/>
            <a:lstStyle/>
            <a:p>
              <a:endParaRPr/>
            </a:p>
          </p:txBody>
        </p:sp>
      </p:grpSp>
      <p:sp>
        <p:nvSpPr>
          <p:cNvPr id="46" name="object 46"/>
          <p:cNvSpPr txBox="1"/>
          <p:nvPr/>
        </p:nvSpPr>
        <p:spPr>
          <a:xfrm>
            <a:off x="8969289" y="7157673"/>
            <a:ext cx="1149350" cy="132080"/>
          </a:xfrm>
          <a:prstGeom prst="rect">
            <a:avLst/>
          </a:prstGeom>
        </p:spPr>
        <p:txBody>
          <a:bodyPr vert="horz" wrap="square" lIns="0" tIns="12700" rIns="0" bIns="0" rtlCol="0">
            <a:spAutoFit/>
          </a:bodyPr>
          <a:lstStyle/>
          <a:p>
            <a:pPr marL="38100">
              <a:lnSpc>
                <a:spcPct val="100000"/>
              </a:lnSpc>
              <a:spcBef>
                <a:spcPts val="100"/>
              </a:spcBef>
            </a:pPr>
            <a:r>
              <a:rPr sz="700" b="1" spc="-75" dirty="0">
                <a:solidFill>
                  <a:srgbClr val="162A75"/>
                </a:solidFill>
                <a:latin typeface="Tahoma"/>
                <a:cs typeface="Tahoma"/>
              </a:rPr>
              <a:t>ELIS</a:t>
            </a:r>
            <a:r>
              <a:rPr sz="700" b="1" spc="10" dirty="0">
                <a:solidFill>
                  <a:srgbClr val="162A75"/>
                </a:solidFill>
                <a:latin typeface="Tahoma"/>
                <a:cs typeface="Tahoma"/>
              </a:rPr>
              <a:t> </a:t>
            </a:r>
            <a:r>
              <a:rPr sz="900" spc="187" baseline="9259" dirty="0">
                <a:solidFill>
                  <a:srgbClr val="50687B"/>
                </a:solidFill>
                <a:latin typeface="Verdana"/>
                <a:cs typeface="Verdana"/>
              </a:rPr>
              <a:t>|</a:t>
            </a:r>
            <a:r>
              <a:rPr sz="900" spc="-75" baseline="9259" dirty="0">
                <a:solidFill>
                  <a:srgbClr val="50687B"/>
                </a:solidFill>
                <a:latin typeface="Verdana"/>
                <a:cs typeface="Verdana"/>
              </a:rPr>
              <a:t> </a:t>
            </a:r>
            <a:r>
              <a:rPr sz="700" b="1" spc="-75" dirty="0">
                <a:solidFill>
                  <a:srgbClr val="43C2CF"/>
                </a:solidFill>
                <a:latin typeface="Tahoma"/>
                <a:cs typeface="Tahoma"/>
              </a:rPr>
              <a:t>ELIS</a:t>
            </a:r>
            <a:r>
              <a:rPr sz="700" b="1" spc="10" dirty="0">
                <a:solidFill>
                  <a:srgbClr val="43C2CF"/>
                </a:solidFill>
                <a:latin typeface="Tahoma"/>
                <a:cs typeface="Tahoma"/>
              </a:rPr>
              <a:t> </a:t>
            </a:r>
            <a:r>
              <a:rPr sz="700" b="1" spc="-10" dirty="0">
                <a:solidFill>
                  <a:srgbClr val="43C2CF"/>
                </a:solidFill>
                <a:latin typeface="Tahoma"/>
                <a:cs typeface="Tahoma"/>
              </a:rPr>
              <a:t>PARA</a:t>
            </a:r>
            <a:r>
              <a:rPr sz="700" b="1" spc="-5" dirty="0">
                <a:solidFill>
                  <a:srgbClr val="43C2CF"/>
                </a:solidFill>
                <a:latin typeface="Tahoma"/>
                <a:cs typeface="Tahoma"/>
              </a:rPr>
              <a:t> </a:t>
            </a:r>
            <a:r>
              <a:rPr sz="700" b="1" spc="-10" dirty="0">
                <a:solidFill>
                  <a:srgbClr val="43C2CF"/>
                </a:solidFill>
                <a:latin typeface="Tahoma"/>
                <a:cs typeface="Tahoma"/>
              </a:rPr>
              <a:t>TODO</a:t>
            </a:r>
            <a:r>
              <a:rPr sz="700" b="1" spc="10" dirty="0">
                <a:solidFill>
                  <a:srgbClr val="43C2CF"/>
                </a:solidFill>
                <a:latin typeface="Tahoma"/>
                <a:cs typeface="Tahoma"/>
              </a:rPr>
              <a:t> </a:t>
            </a:r>
            <a:r>
              <a:rPr sz="700" b="1" spc="-20" dirty="0">
                <a:solidFill>
                  <a:srgbClr val="43C2CF"/>
                </a:solidFill>
                <a:latin typeface="Tahoma"/>
                <a:cs typeface="Tahoma"/>
              </a:rPr>
              <a:t>2025</a:t>
            </a:r>
            <a:endParaRPr sz="700">
              <a:latin typeface="Tahoma"/>
              <a:cs typeface="Tahoma"/>
            </a:endParaRPr>
          </a:p>
        </p:txBody>
      </p:sp>
      <p:sp>
        <p:nvSpPr>
          <p:cNvPr id="47" name="ZoneTexte 46">
            <a:extLst>
              <a:ext uri="{FF2B5EF4-FFF2-40B4-BE49-F238E27FC236}">
                <a16:creationId xmlns:a16="http://schemas.microsoft.com/office/drawing/2014/main" id="{6CE1EFAE-25C9-9033-C4C2-064E1E3C5D2F}"/>
              </a:ext>
            </a:extLst>
          </p:cNvPr>
          <p:cNvSpPr txBox="1"/>
          <p:nvPr/>
        </p:nvSpPr>
        <p:spPr>
          <a:xfrm>
            <a:off x="3030781" y="3008522"/>
            <a:ext cx="1053494" cy="430887"/>
          </a:xfrm>
          <a:prstGeom prst="rect">
            <a:avLst/>
          </a:prstGeom>
          <a:noFill/>
        </p:spPr>
        <p:txBody>
          <a:bodyPr wrap="none" rtlCol="0">
            <a:spAutoFit/>
          </a:bodyPr>
          <a:lstStyle/>
          <a:p>
            <a:r>
              <a:rPr lang="es" sz="2200" b="1" spc="-85" dirty="0">
                <a:solidFill>
                  <a:srgbClr val="162A75"/>
                </a:solidFill>
                <a:latin typeface="Tahoma"/>
                <a:cs typeface="Tahoma"/>
              </a:rPr>
              <a:t>OFERTA</a:t>
            </a:r>
            <a:endParaRPr lang="fr-FR" sz="2200" dirty="0">
              <a:latin typeface="Tahoma"/>
              <a:cs typeface="Tahoma"/>
            </a:endParaRPr>
          </a:p>
        </p:txBody>
      </p:sp>
      <p:sp>
        <p:nvSpPr>
          <p:cNvPr id="48" name="object 23">
            <a:extLst>
              <a:ext uri="{FF2B5EF4-FFF2-40B4-BE49-F238E27FC236}">
                <a16:creationId xmlns:a16="http://schemas.microsoft.com/office/drawing/2014/main" id="{7B66BCDB-7F73-50D4-C8E0-860A78760913}"/>
              </a:ext>
            </a:extLst>
          </p:cNvPr>
          <p:cNvSpPr txBox="1"/>
          <p:nvPr/>
        </p:nvSpPr>
        <p:spPr>
          <a:xfrm>
            <a:off x="5632450" y="3933825"/>
            <a:ext cx="348615" cy="553356"/>
          </a:xfrm>
          <a:prstGeom prst="rect">
            <a:avLst/>
          </a:prstGeom>
        </p:spPr>
        <p:txBody>
          <a:bodyPr vert="horz" wrap="square" lIns="0" tIns="14604" rIns="0" bIns="0" rtlCol="0">
            <a:spAutoFit/>
          </a:bodyPr>
          <a:lstStyle/>
          <a:p>
            <a:pPr marL="38100">
              <a:lnSpc>
                <a:spcPct val="100000"/>
              </a:lnSpc>
              <a:spcBef>
                <a:spcPts val="114"/>
              </a:spcBef>
            </a:pPr>
            <a:r>
              <a:rPr lang="es" sz="3500" b="1" spc="-75" dirty="0">
                <a:solidFill>
                  <a:srgbClr val="43C2CF"/>
                </a:solidFill>
                <a:latin typeface="Tahoma"/>
                <a:cs typeface="Tahoma"/>
              </a:rPr>
              <a:t>3</a:t>
            </a:r>
            <a:endParaRPr sz="900" dirty="0">
              <a:latin typeface="Tahoma"/>
              <a:cs typeface="Tahoma"/>
            </a:endParaRPr>
          </a:p>
        </p:txBody>
      </p:sp>
      <p:sp>
        <p:nvSpPr>
          <p:cNvPr id="49" name="ZoneTexte 48">
            <a:extLst>
              <a:ext uri="{FF2B5EF4-FFF2-40B4-BE49-F238E27FC236}">
                <a16:creationId xmlns:a16="http://schemas.microsoft.com/office/drawing/2014/main" id="{16CA582A-97B4-FFBC-94B6-2D3491BD38D8}"/>
              </a:ext>
            </a:extLst>
          </p:cNvPr>
          <p:cNvSpPr txBox="1"/>
          <p:nvPr/>
        </p:nvSpPr>
        <p:spPr>
          <a:xfrm>
            <a:off x="6089650" y="2164380"/>
            <a:ext cx="1672253" cy="369332"/>
          </a:xfrm>
          <a:prstGeom prst="rect">
            <a:avLst/>
          </a:prstGeom>
          <a:noFill/>
        </p:spPr>
        <p:txBody>
          <a:bodyPr wrap="none" rtlCol="0">
            <a:spAutoFit/>
          </a:bodyPr>
          <a:lstStyle/>
          <a:p>
            <a:r>
              <a:rPr lang="es" sz="900" dirty="0">
                <a:solidFill>
                  <a:srgbClr val="50687B"/>
                </a:solidFill>
                <a:latin typeface="Verdana"/>
              </a:rPr>
              <a:t>Ir al sitio web</a:t>
            </a:r>
            <a:endParaRPr lang="fr-FR" sz="900" dirty="0">
              <a:solidFill>
                <a:srgbClr val="50687B"/>
              </a:solidFill>
              <a:latin typeface="Verdana"/>
            </a:endParaRPr>
          </a:p>
          <a:p>
            <a:r>
              <a:rPr lang="fr-FR" sz="900" dirty="0">
                <a:highlight>
                  <a:srgbClr val="00FF00"/>
                </a:highlight>
              </a:rPr>
              <a:t>https://lavartex.com/elisforall/</a:t>
            </a:r>
          </a:p>
        </p:txBody>
      </p:sp>
      <p:sp>
        <p:nvSpPr>
          <p:cNvPr id="50" name="ZoneTexte 49">
            <a:extLst>
              <a:ext uri="{FF2B5EF4-FFF2-40B4-BE49-F238E27FC236}">
                <a16:creationId xmlns:a16="http://schemas.microsoft.com/office/drawing/2014/main" id="{AF5E27DA-7864-BADB-C86B-21575203BADA}"/>
              </a:ext>
            </a:extLst>
          </p:cNvPr>
          <p:cNvSpPr txBox="1"/>
          <p:nvPr/>
        </p:nvSpPr>
        <p:spPr>
          <a:xfrm>
            <a:off x="8740444" y="5828653"/>
            <a:ext cx="1564845" cy="276999"/>
          </a:xfrm>
          <a:prstGeom prst="rect">
            <a:avLst/>
          </a:prstGeom>
          <a:noFill/>
        </p:spPr>
        <p:txBody>
          <a:bodyPr wrap="square" rtlCol="0">
            <a:spAutoFit/>
          </a:bodyPr>
          <a:lstStyle/>
          <a:p>
            <a:r>
              <a:rPr lang="es" sz="1200" dirty="0">
                <a:highlight>
                  <a:srgbClr val="00FF00"/>
                </a:highlight>
              </a:rPr>
              <a:t>Insertar código QR</a:t>
            </a:r>
          </a:p>
        </p:txBody>
      </p:sp>
      <p:sp>
        <p:nvSpPr>
          <p:cNvPr id="51" name="ZoneTexte 50">
            <a:extLst>
              <a:ext uri="{FF2B5EF4-FFF2-40B4-BE49-F238E27FC236}">
                <a16:creationId xmlns:a16="http://schemas.microsoft.com/office/drawing/2014/main" id="{F923FA8C-1AD4-DA53-1AAD-33D815EEC1D6}"/>
              </a:ext>
            </a:extLst>
          </p:cNvPr>
          <p:cNvSpPr txBox="1"/>
          <p:nvPr/>
        </p:nvSpPr>
        <p:spPr>
          <a:xfrm>
            <a:off x="6089650" y="3031093"/>
            <a:ext cx="2058577" cy="369332"/>
          </a:xfrm>
          <a:prstGeom prst="rect">
            <a:avLst/>
          </a:prstGeom>
          <a:noFill/>
        </p:spPr>
        <p:txBody>
          <a:bodyPr wrap="none" rtlCol="0">
            <a:spAutoFit/>
          </a:bodyPr>
          <a:lstStyle/>
          <a:p>
            <a:r>
              <a:rPr lang="es" sz="900" dirty="0">
                <a:solidFill>
                  <a:srgbClr val="50687B"/>
                </a:solidFill>
                <a:latin typeface="Verdana"/>
              </a:rPr>
              <a:t>Haga clic en el </a:t>
            </a:r>
            <a:r>
              <a:rPr lang="es" sz="900" dirty="0" err="1">
                <a:solidFill>
                  <a:srgbClr val="50687B"/>
                </a:solidFill>
                <a:latin typeface="Verdana"/>
              </a:rPr>
              <a:t>botón</a:t>
            </a:r>
            <a:endParaRPr lang="fr-FR" sz="900" dirty="0">
              <a:solidFill>
                <a:srgbClr val="50687B"/>
              </a:solidFill>
              <a:latin typeface="Verdana"/>
            </a:endParaRPr>
          </a:p>
          <a:p>
            <a:r>
              <a:rPr lang="es" sz="900" dirty="0" err="1">
                <a:solidFill>
                  <a:srgbClr val="50687B"/>
                </a:solidFill>
                <a:latin typeface="Verdana"/>
              </a:rPr>
              <a:t>Participa en Elis para </a:t>
            </a:r>
            <a:r>
              <a:rPr lang="es" sz="900" dirty="0">
                <a:solidFill>
                  <a:srgbClr val="50687B"/>
                </a:solidFill>
                <a:latin typeface="Verdana"/>
              </a:rPr>
              <a:t>todos 2025</a:t>
            </a:r>
          </a:p>
        </p:txBody>
      </p:sp>
      <p:sp>
        <p:nvSpPr>
          <p:cNvPr id="52" name="ZoneTexte 51">
            <a:extLst>
              <a:ext uri="{FF2B5EF4-FFF2-40B4-BE49-F238E27FC236}">
                <a16:creationId xmlns:a16="http://schemas.microsoft.com/office/drawing/2014/main" id="{004DB5F5-27FA-F07E-8248-87F65AEC8BB7}"/>
              </a:ext>
            </a:extLst>
          </p:cNvPr>
          <p:cNvSpPr txBox="1"/>
          <p:nvPr/>
        </p:nvSpPr>
        <p:spPr>
          <a:xfrm>
            <a:off x="6089650" y="3973294"/>
            <a:ext cx="1813580" cy="646331"/>
          </a:xfrm>
          <a:prstGeom prst="rect">
            <a:avLst/>
          </a:prstGeom>
          <a:noFill/>
        </p:spPr>
        <p:txBody>
          <a:bodyPr wrap="square" rtlCol="0">
            <a:spAutoFit/>
          </a:bodyPr>
          <a:lstStyle/>
          <a:p>
            <a:r>
              <a:rPr lang="es" sz="900" dirty="0">
                <a:solidFill>
                  <a:srgbClr val="50687B"/>
                </a:solidFill>
                <a:latin typeface="Verdana"/>
              </a:rPr>
              <a:t>Utilice el </a:t>
            </a:r>
            <a:r>
              <a:rPr lang="es" sz="900" dirty="0" err="1">
                <a:solidFill>
                  <a:srgbClr val="50687B"/>
                </a:solidFill>
                <a:latin typeface="Verdana"/>
              </a:rPr>
              <a:t>nombre de usuario </a:t>
            </a:r>
            <a:r>
              <a:rPr lang="es" sz="900" dirty="0">
                <a:solidFill>
                  <a:srgbClr val="50687B"/>
                </a:solidFill>
                <a:latin typeface="Verdana"/>
              </a:rPr>
              <a:t>y </a:t>
            </a:r>
            <a:r>
              <a:rPr lang="es" sz="900" dirty="0" err="1">
                <a:solidFill>
                  <a:srgbClr val="50687B"/>
                </a:solidFill>
                <a:latin typeface="Verdana"/>
              </a:rPr>
              <a:t>la contraseña</a:t>
            </a:r>
            <a:r>
              <a:rPr lang="es" sz="900" dirty="0">
                <a:solidFill>
                  <a:srgbClr val="50687B"/>
                </a:solidFill>
                <a:latin typeface="Verdana"/>
              </a:rPr>
              <a:t> </a:t>
            </a:r>
            <a:r>
              <a:rPr lang="es" sz="900" dirty="0" err="1">
                <a:solidFill>
                  <a:srgbClr val="50687B"/>
                </a:solidFill>
                <a:latin typeface="Verdana"/>
              </a:rPr>
              <a:t>indicado </a:t>
            </a:r>
            <a:r>
              <a:rPr lang="es" sz="900" dirty="0">
                <a:solidFill>
                  <a:srgbClr val="50687B"/>
                </a:solidFill>
                <a:latin typeface="Verdana"/>
              </a:rPr>
              <a:t>en el correo electrónico </a:t>
            </a:r>
            <a:r>
              <a:rPr lang="es" sz="900" dirty="0" err="1">
                <a:solidFill>
                  <a:srgbClr val="50687B"/>
                </a:solidFill>
                <a:latin typeface="Verdana"/>
              </a:rPr>
              <a:t>que usted</a:t>
            </a:r>
            <a:r>
              <a:rPr lang="es" sz="900" dirty="0">
                <a:solidFill>
                  <a:srgbClr val="50687B"/>
                </a:solidFill>
                <a:latin typeface="Verdana"/>
              </a:rPr>
              <a:t> </a:t>
            </a:r>
            <a:r>
              <a:rPr lang="es" sz="900" dirty="0" err="1">
                <a:solidFill>
                  <a:srgbClr val="50687B"/>
                </a:solidFill>
                <a:latin typeface="Verdana"/>
              </a:rPr>
              <a:t>recibió</a:t>
            </a:r>
            <a:r>
              <a:rPr lang="es" sz="900" dirty="0">
                <a:solidFill>
                  <a:srgbClr val="50687B"/>
                </a:solidFill>
                <a:latin typeface="Verdana"/>
              </a:rPr>
              <a:t> </a:t>
            </a:r>
            <a:r>
              <a:rPr lang="es" sz="900" dirty="0" err="1">
                <a:solidFill>
                  <a:srgbClr val="50687B"/>
                </a:solidFill>
                <a:latin typeface="Verdana"/>
              </a:rPr>
              <a:t>de </a:t>
            </a:r>
            <a:r>
              <a:rPr lang="es" sz="900" dirty="0">
                <a:solidFill>
                  <a:srgbClr val="50687B"/>
                </a:solidFill>
                <a:latin typeface="Verdana"/>
              </a:rPr>
              <a:t>Amundi*</a:t>
            </a:r>
          </a:p>
        </p:txBody>
      </p:sp>
      <p:sp>
        <p:nvSpPr>
          <p:cNvPr id="53" name="ZoneTexte 52">
            <a:extLst>
              <a:ext uri="{FF2B5EF4-FFF2-40B4-BE49-F238E27FC236}">
                <a16:creationId xmlns:a16="http://schemas.microsoft.com/office/drawing/2014/main" id="{11DC8EC1-C4F8-9770-2054-B705D7640D0B}"/>
              </a:ext>
            </a:extLst>
          </p:cNvPr>
          <p:cNvSpPr txBox="1"/>
          <p:nvPr/>
        </p:nvSpPr>
        <p:spPr>
          <a:xfrm>
            <a:off x="6013450" y="5076825"/>
            <a:ext cx="1978178" cy="369332"/>
          </a:xfrm>
          <a:prstGeom prst="rect">
            <a:avLst/>
          </a:prstGeom>
          <a:noFill/>
        </p:spPr>
        <p:txBody>
          <a:bodyPr wrap="square" rtlCol="0">
            <a:spAutoFit/>
          </a:bodyPr>
          <a:lstStyle/>
          <a:p>
            <a:r>
              <a:rPr lang="es" sz="900" dirty="0">
                <a:solidFill>
                  <a:srgbClr val="50687B"/>
                </a:solidFill>
                <a:latin typeface="Verdana"/>
              </a:rPr>
              <a:t>Completar y verificar su    información personal </a:t>
            </a:r>
          </a:p>
        </p:txBody>
      </p:sp>
      <p:sp>
        <p:nvSpPr>
          <p:cNvPr id="54" name="ZoneTexte 53">
            <a:extLst>
              <a:ext uri="{FF2B5EF4-FFF2-40B4-BE49-F238E27FC236}">
                <a16:creationId xmlns:a16="http://schemas.microsoft.com/office/drawing/2014/main" id="{3FD67854-45F3-13D4-7A51-F64BFCD1EE45}"/>
              </a:ext>
            </a:extLst>
          </p:cNvPr>
          <p:cNvSpPr txBox="1"/>
          <p:nvPr/>
        </p:nvSpPr>
        <p:spPr>
          <a:xfrm>
            <a:off x="6089650" y="5838825"/>
            <a:ext cx="1794299" cy="369332"/>
          </a:xfrm>
          <a:prstGeom prst="rect">
            <a:avLst/>
          </a:prstGeom>
          <a:noFill/>
        </p:spPr>
        <p:txBody>
          <a:bodyPr wrap="square" rtlCol="0">
            <a:spAutoFit/>
          </a:bodyPr>
          <a:lstStyle/>
          <a:p>
            <a:r>
              <a:rPr lang="es" sz="900" dirty="0">
                <a:solidFill>
                  <a:srgbClr val="50687B"/>
                </a:solidFill>
                <a:latin typeface="Verdana"/>
              </a:rPr>
              <a:t>Introduzca el </a:t>
            </a:r>
            <a:r>
              <a:rPr lang="es" sz="900" dirty="0" err="1">
                <a:solidFill>
                  <a:srgbClr val="50687B"/>
                </a:solidFill>
                <a:latin typeface="Verdana"/>
              </a:rPr>
              <a:t>importe</a:t>
            </a:r>
            <a:r>
              <a:rPr lang="es" sz="900" dirty="0">
                <a:solidFill>
                  <a:srgbClr val="50687B"/>
                </a:solidFill>
                <a:latin typeface="Verdana"/>
              </a:rPr>
              <a:t> </a:t>
            </a:r>
            <a:r>
              <a:rPr lang="es" sz="900" dirty="0" err="1">
                <a:solidFill>
                  <a:srgbClr val="50687B"/>
                </a:solidFill>
                <a:latin typeface="Verdana"/>
              </a:rPr>
              <a:t>tú</a:t>
            </a:r>
            <a:r>
              <a:rPr lang="es" sz="900" dirty="0">
                <a:solidFill>
                  <a:srgbClr val="50687B"/>
                </a:solidFill>
                <a:latin typeface="Verdana"/>
              </a:rPr>
              <a:t> </a:t>
            </a:r>
            <a:r>
              <a:rPr lang="es" sz="900" dirty="0" err="1">
                <a:solidFill>
                  <a:srgbClr val="50687B"/>
                </a:solidFill>
                <a:latin typeface="Verdana"/>
              </a:rPr>
              <a:t>quiero </a:t>
            </a:r>
            <a:r>
              <a:rPr lang="es" sz="900" dirty="0">
                <a:solidFill>
                  <a:srgbClr val="50687B"/>
                </a:solidFill>
                <a:latin typeface="Verdana"/>
              </a:rPr>
              <a:t>invertir</a:t>
            </a:r>
            <a:r>
              <a:rPr lang="es" sz="900" dirty="0" err="1">
                <a:solidFill>
                  <a:srgbClr val="50687B"/>
                </a:solidFill>
                <a:latin typeface="Verdana"/>
              </a:rPr>
              <a:t>​</a:t>
            </a:r>
            <a:endParaRPr lang="fr-FR" sz="900" dirty="0">
              <a:solidFill>
                <a:srgbClr val="50687B"/>
              </a:solidFill>
              <a:latin typeface="Verdana"/>
            </a:endParaRPr>
          </a:p>
        </p:txBody>
      </p:sp>
      <p:sp>
        <p:nvSpPr>
          <p:cNvPr id="55" name="ZoneTexte 54">
            <a:extLst>
              <a:ext uri="{FF2B5EF4-FFF2-40B4-BE49-F238E27FC236}">
                <a16:creationId xmlns:a16="http://schemas.microsoft.com/office/drawing/2014/main" id="{88B5FEDF-D871-253A-65C9-6B8F9D5E955D}"/>
              </a:ext>
            </a:extLst>
          </p:cNvPr>
          <p:cNvSpPr txBox="1"/>
          <p:nvPr/>
        </p:nvSpPr>
        <p:spPr>
          <a:xfrm>
            <a:off x="6089650" y="6551408"/>
            <a:ext cx="1978178" cy="276999"/>
          </a:xfrm>
          <a:prstGeom prst="rect">
            <a:avLst/>
          </a:prstGeom>
          <a:noFill/>
        </p:spPr>
        <p:txBody>
          <a:bodyPr wrap="square" rtlCol="0">
            <a:spAutoFit/>
          </a:bodyPr>
          <a:lstStyle/>
          <a:p>
            <a:r>
              <a:rPr lang="es" sz="900" dirty="0" err="1">
                <a:solidFill>
                  <a:srgbClr val="50687B"/>
                </a:solidFill>
                <a:latin typeface="Verdana"/>
              </a:rPr>
              <a:t>Confirmar</a:t>
            </a:r>
            <a:r>
              <a:rPr lang="es" sz="1200" dirty="0"/>
              <a:t> </a:t>
            </a:r>
            <a:r>
              <a:rPr lang="es" sz="900" dirty="0" err="1">
                <a:solidFill>
                  <a:srgbClr val="50687B"/>
                </a:solidFill>
                <a:latin typeface="Verdana"/>
              </a:rPr>
              <a:t>su</a:t>
            </a:r>
            <a:r>
              <a:rPr lang="es" sz="900" dirty="0">
                <a:solidFill>
                  <a:srgbClr val="50687B"/>
                </a:solidFill>
                <a:latin typeface="Verdana"/>
              </a:rPr>
              <a:t> </a:t>
            </a:r>
            <a:r>
              <a:rPr lang="es" sz="900" dirty="0" err="1">
                <a:solidFill>
                  <a:srgbClr val="50687B"/>
                </a:solidFill>
                <a:latin typeface="Verdana"/>
              </a:rPr>
              <a:t>suscripción</a:t>
            </a:r>
            <a:r>
              <a:rPr lang="es" sz="900" dirty="0">
                <a:solidFill>
                  <a:srgbClr val="50687B"/>
                </a:solidFill>
                <a:latin typeface="Verdana"/>
              </a:rPr>
              <a:t> </a:t>
            </a:r>
          </a:p>
        </p:txBody>
      </p:sp>
      <p:sp>
        <p:nvSpPr>
          <p:cNvPr id="56" name="ZoneTexte 55">
            <a:extLst>
              <a:ext uri="{FF2B5EF4-FFF2-40B4-BE49-F238E27FC236}">
                <a16:creationId xmlns:a16="http://schemas.microsoft.com/office/drawing/2014/main" id="{5938CDEA-EC45-585B-A67F-90B35F7039CF}"/>
              </a:ext>
            </a:extLst>
          </p:cNvPr>
          <p:cNvSpPr txBox="1"/>
          <p:nvPr/>
        </p:nvSpPr>
        <p:spPr>
          <a:xfrm>
            <a:off x="8732646" y="2181225"/>
            <a:ext cx="1624204" cy="1077218"/>
          </a:xfrm>
          <a:prstGeom prst="rect">
            <a:avLst/>
          </a:prstGeom>
          <a:noFill/>
        </p:spPr>
        <p:txBody>
          <a:bodyPr wrap="square" rtlCol="0">
            <a:spAutoFit/>
          </a:bodyPr>
          <a:lstStyle/>
          <a:p>
            <a:r>
              <a:rPr lang="es" sz="800" i="1" dirty="0">
                <a:solidFill>
                  <a:srgbClr val="50687B"/>
                </a:solidFill>
                <a:latin typeface="Verdana"/>
              </a:rPr>
              <a:t>*Si no tienes </a:t>
            </a:r>
            <a:r>
              <a:rPr lang="es" sz="800" i="1" dirty="0" err="1">
                <a:solidFill>
                  <a:srgbClr val="50687B"/>
                </a:solidFill>
                <a:latin typeface="Verdana"/>
              </a:rPr>
              <a:t>acceso a </a:t>
            </a:r>
            <a:r>
              <a:rPr lang="es" sz="800" i="1" dirty="0">
                <a:solidFill>
                  <a:srgbClr val="50687B"/>
                </a:solidFill>
                <a:latin typeface="Verdana"/>
              </a:rPr>
              <a:t>internet no </a:t>
            </a:r>
            <a:r>
              <a:rPr lang="es" sz="800" i="1" dirty="0" err="1">
                <a:solidFill>
                  <a:srgbClr val="50687B"/>
                </a:solidFill>
                <a:latin typeface="Verdana"/>
              </a:rPr>
              <a:t>dudes </a:t>
            </a:r>
            <a:r>
              <a:rPr lang="es" sz="800" i="1" dirty="0">
                <a:solidFill>
                  <a:srgbClr val="50687B"/>
                </a:solidFill>
                <a:latin typeface="Verdana"/>
              </a:rPr>
              <a:t>en </a:t>
            </a:r>
            <a:r>
              <a:rPr lang="es" sz="800" i="1" dirty="0" err="1">
                <a:solidFill>
                  <a:srgbClr val="50687B"/>
                </a:solidFill>
                <a:latin typeface="Verdana"/>
              </a:rPr>
              <a:t>contactarnos .</a:t>
            </a:r>
            <a:r>
              <a:rPr lang="es" sz="800" i="1" dirty="0">
                <a:solidFill>
                  <a:srgbClr val="50687B"/>
                </a:solidFill>
                <a:latin typeface="Verdana"/>
              </a:rPr>
              <a:t> su </a:t>
            </a:r>
            <a:r>
              <a:rPr lang="es" sz="800" i="1" dirty="0">
                <a:solidFill>
                  <a:srgbClr val="50687B"/>
                </a:solidFill>
                <a:highlight>
                  <a:srgbClr val="00FF00"/>
                </a:highlight>
                <a:latin typeface="Verdana"/>
              </a:rPr>
              <a:t>Representante de Recursos Humanos : Anayansi Acedo </a:t>
            </a:r>
            <a:r>
              <a:rPr lang="es" sz="800" i="1" dirty="0">
                <a:solidFill>
                  <a:srgbClr val="50687B"/>
                </a:solidFill>
                <a:highlight>
                  <a:srgbClr val="00FF00"/>
                </a:highlight>
                <a:latin typeface="Verdana"/>
                <a:hlinkClick r:id="rId10"/>
              </a:rPr>
              <a:t>aacedo@elis.com</a:t>
            </a:r>
            <a:r>
              <a:rPr lang="es" sz="800" i="1" dirty="0">
                <a:solidFill>
                  <a:srgbClr val="50687B"/>
                </a:solidFill>
                <a:highlight>
                  <a:srgbClr val="00FF00"/>
                </a:highlight>
                <a:latin typeface="Verdana"/>
              </a:rPr>
              <a:t> / Javier López fjlopez@elis.com</a:t>
            </a:r>
          </a:p>
          <a:p>
            <a:endParaRPr lang="es" sz="800" i="1" dirty="0">
              <a:solidFill>
                <a:srgbClr val="50687B"/>
              </a:solidFill>
              <a:highlight>
                <a:srgbClr val="00FF00"/>
              </a:highlight>
              <a:latin typeface="Verdana"/>
            </a:endParaRPr>
          </a:p>
        </p:txBody>
      </p:sp>
    </p:spTree>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35" y="-8279"/>
            <a:ext cx="5328285" cy="7560309"/>
          </a:xfrm>
          <a:custGeom>
            <a:avLst/>
            <a:gdLst/>
            <a:ahLst/>
            <a:cxnLst/>
            <a:rect l="l" t="t" r="r" b="b"/>
            <a:pathLst>
              <a:path w="5328285" h="7560309">
                <a:moveTo>
                  <a:pt x="5328005" y="0"/>
                </a:moveTo>
                <a:lnTo>
                  <a:pt x="0" y="0"/>
                </a:lnTo>
                <a:lnTo>
                  <a:pt x="0" y="7559992"/>
                </a:lnTo>
                <a:lnTo>
                  <a:pt x="5328005" y="7559992"/>
                </a:lnTo>
                <a:lnTo>
                  <a:pt x="5328005" y="0"/>
                </a:lnTo>
                <a:close/>
              </a:path>
            </a:pathLst>
          </a:custGeom>
          <a:solidFill>
            <a:srgbClr val="3FBA8D"/>
          </a:solidFill>
        </p:spPr>
        <p:txBody>
          <a:bodyPr wrap="square" lIns="0" tIns="0" rIns="0" bIns="0" rtlCol="0"/>
          <a:lstStyle/>
          <a:p>
            <a:endParaRPr dirty="0"/>
          </a:p>
        </p:txBody>
      </p:sp>
      <p:sp>
        <p:nvSpPr>
          <p:cNvPr id="3" name="object 3"/>
          <p:cNvSpPr txBox="1"/>
          <p:nvPr/>
        </p:nvSpPr>
        <p:spPr>
          <a:xfrm>
            <a:off x="275300" y="7052786"/>
            <a:ext cx="276860" cy="269240"/>
          </a:xfrm>
          <a:prstGeom prst="rect">
            <a:avLst/>
          </a:prstGeom>
        </p:spPr>
        <p:txBody>
          <a:bodyPr vert="horz" wrap="square" lIns="0" tIns="12700" rIns="0" bIns="0" rtlCol="0">
            <a:spAutoFit/>
          </a:bodyPr>
          <a:lstStyle/>
          <a:p>
            <a:pPr marL="12700">
              <a:lnSpc>
                <a:spcPct val="100000"/>
              </a:lnSpc>
              <a:spcBef>
                <a:spcPts val="100"/>
              </a:spcBef>
            </a:pPr>
            <a:r>
              <a:rPr sz="1600" b="1" spc="-25" dirty="0">
                <a:solidFill>
                  <a:srgbClr val="FFFFFF"/>
                </a:solidFill>
                <a:latin typeface="Tahoma"/>
                <a:cs typeface="Tahoma"/>
              </a:rPr>
              <a:t>10</a:t>
            </a:r>
            <a:endParaRPr sz="1600">
              <a:latin typeface="Tahoma"/>
              <a:cs typeface="Tahoma"/>
            </a:endParaRPr>
          </a:p>
        </p:txBody>
      </p:sp>
      <p:sp>
        <p:nvSpPr>
          <p:cNvPr id="4" name="object 4"/>
          <p:cNvSpPr/>
          <p:nvPr/>
        </p:nvSpPr>
        <p:spPr>
          <a:xfrm>
            <a:off x="3564001" y="12"/>
            <a:ext cx="1224280" cy="720090"/>
          </a:xfrm>
          <a:custGeom>
            <a:avLst/>
            <a:gdLst/>
            <a:ahLst/>
            <a:cxnLst/>
            <a:rect l="l" t="t" r="r" b="b"/>
            <a:pathLst>
              <a:path w="1224279" h="720090">
                <a:moveTo>
                  <a:pt x="1224000" y="0"/>
                </a:moveTo>
                <a:lnTo>
                  <a:pt x="0" y="0"/>
                </a:lnTo>
                <a:lnTo>
                  <a:pt x="0" y="720001"/>
                </a:lnTo>
                <a:lnTo>
                  <a:pt x="1224000" y="720001"/>
                </a:lnTo>
                <a:lnTo>
                  <a:pt x="1224000" y="0"/>
                </a:lnTo>
                <a:close/>
              </a:path>
            </a:pathLst>
          </a:custGeom>
          <a:solidFill>
            <a:srgbClr val="162A75"/>
          </a:solidFill>
        </p:spPr>
        <p:txBody>
          <a:bodyPr wrap="square" lIns="0" tIns="0" rIns="0" bIns="0" rtlCol="0"/>
          <a:lstStyle/>
          <a:p>
            <a:endParaRPr/>
          </a:p>
        </p:txBody>
      </p:sp>
      <p:sp>
        <p:nvSpPr>
          <p:cNvPr id="5" name="object 5"/>
          <p:cNvSpPr txBox="1"/>
          <p:nvPr/>
        </p:nvSpPr>
        <p:spPr>
          <a:xfrm>
            <a:off x="2279420" y="1189356"/>
            <a:ext cx="2667229" cy="741229"/>
          </a:xfrm>
          <a:prstGeom prst="rect">
            <a:avLst/>
          </a:prstGeom>
        </p:spPr>
        <p:txBody>
          <a:bodyPr vert="horz" wrap="square" lIns="0" tIns="60960" rIns="0" bIns="0" rtlCol="0">
            <a:spAutoFit/>
          </a:bodyPr>
          <a:lstStyle/>
          <a:p>
            <a:pPr marL="12700" marR="5080">
              <a:lnSpc>
                <a:spcPts val="2400"/>
              </a:lnSpc>
              <a:spcBef>
                <a:spcPts val="480"/>
              </a:spcBef>
            </a:pPr>
            <a:r>
              <a:rPr lang="es" sz="2000" b="1" spc="-210" dirty="0">
                <a:solidFill>
                  <a:srgbClr val="162A75"/>
                </a:solidFill>
                <a:latin typeface="Tahoma"/>
                <a:cs typeface="Tahoma"/>
              </a:rPr>
              <a:t>CRONOLOGÍA DE</a:t>
            </a:r>
          </a:p>
          <a:p>
            <a:pPr marL="12700" marR="5080">
              <a:lnSpc>
                <a:spcPts val="2400"/>
              </a:lnSpc>
              <a:spcBef>
                <a:spcPts val="480"/>
              </a:spcBef>
            </a:pPr>
            <a:r>
              <a:rPr lang="es" sz="2000" b="1" spc="-210" dirty="0">
                <a:solidFill>
                  <a:srgbClr val="162A75"/>
                </a:solidFill>
                <a:latin typeface="Tahoma"/>
                <a:cs typeface="Tahoma"/>
              </a:rPr>
              <a:t>PLAN ELIS PARA TODOS</a:t>
            </a:r>
            <a:endParaRPr sz="2000" dirty="0">
              <a:latin typeface="Tahoma"/>
              <a:cs typeface="Tahoma"/>
            </a:endParaRPr>
          </a:p>
        </p:txBody>
      </p:sp>
      <p:sp>
        <p:nvSpPr>
          <p:cNvPr id="6" name="object 6"/>
          <p:cNvSpPr txBox="1"/>
          <p:nvPr/>
        </p:nvSpPr>
        <p:spPr>
          <a:xfrm>
            <a:off x="1626997" y="2181225"/>
            <a:ext cx="2078355" cy="476412"/>
          </a:xfrm>
          <a:prstGeom prst="rect">
            <a:avLst/>
          </a:prstGeom>
        </p:spPr>
        <p:txBody>
          <a:bodyPr vert="horz" wrap="square" lIns="0" tIns="67945" rIns="0" bIns="0" rtlCol="0">
            <a:spAutoFit/>
          </a:bodyPr>
          <a:lstStyle/>
          <a:p>
            <a:pPr algn="ctr">
              <a:lnSpc>
                <a:spcPct val="100000"/>
              </a:lnSpc>
              <a:spcBef>
                <a:spcPts val="535"/>
              </a:spcBef>
            </a:pPr>
            <a:r>
              <a:rPr lang="es" sz="1400" b="1" dirty="0" err="1">
                <a:solidFill>
                  <a:srgbClr val="162A75"/>
                </a:solidFill>
                <a:latin typeface="Tahoma"/>
                <a:cs typeface="Tahoma"/>
              </a:rPr>
              <a:t>Septiembre</a:t>
            </a:r>
            <a:r>
              <a:rPr lang="es" sz="1400" b="1" dirty="0">
                <a:solidFill>
                  <a:srgbClr val="162A75"/>
                </a:solidFill>
                <a:latin typeface="Tahoma"/>
                <a:cs typeface="Tahoma"/>
              </a:rPr>
              <a:t> </a:t>
            </a:r>
            <a:r>
              <a:rPr sz="1400" b="1" dirty="0">
                <a:solidFill>
                  <a:srgbClr val="162A75"/>
                </a:solidFill>
                <a:latin typeface="Tahoma"/>
                <a:cs typeface="Tahoma"/>
              </a:rPr>
              <a:t>15 </a:t>
            </a:r>
            <a:r>
              <a:rPr lang="es" sz="1400" b="1" dirty="0">
                <a:solidFill>
                  <a:srgbClr val="162A75"/>
                </a:solidFill>
                <a:latin typeface="Tahoma"/>
                <a:cs typeface="Tahoma"/>
              </a:rPr>
              <a:t>,</a:t>
            </a:r>
            <a:r>
              <a:rPr sz="1400" b="1" spc="15" dirty="0">
                <a:solidFill>
                  <a:srgbClr val="162A75"/>
                </a:solidFill>
                <a:latin typeface="Tahoma"/>
                <a:cs typeface="Tahoma"/>
              </a:rPr>
              <a:t> </a:t>
            </a:r>
            <a:r>
              <a:rPr sz="1400" b="1" spc="-20" dirty="0">
                <a:solidFill>
                  <a:srgbClr val="162A75"/>
                </a:solidFill>
                <a:latin typeface="Tahoma"/>
                <a:cs typeface="Tahoma"/>
              </a:rPr>
              <a:t>2025</a:t>
            </a:r>
            <a:endParaRPr sz="1400" dirty="0">
              <a:latin typeface="Tahoma"/>
              <a:cs typeface="Tahoma"/>
            </a:endParaRPr>
          </a:p>
          <a:p>
            <a:pPr algn="ctr">
              <a:lnSpc>
                <a:spcPct val="100000"/>
              </a:lnSpc>
              <a:spcBef>
                <a:spcPts val="309"/>
              </a:spcBef>
            </a:pPr>
            <a:r>
              <a:rPr lang="es" sz="1000" dirty="0">
                <a:solidFill>
                  <a:srgbClr val="FFFFFF"/>
                </a:solidFill>
                <a:latin typeface="Verdana"/>
                <a:cs typeface="Verdana"/>
              </a:rPr>
              <a:t>Configuración de </a:t>
            </a:r>
            <a:r>
              <a:rPr lang="es" sz="1000" dirty="0" err="1">
                <a:solidFill>
                  <a:srgbClr val="FFFFFF"/>
                </a:solidFill>
                <a:latin typeface="Verdana"/>
                <a:cs typeface="Verdana"/>
              </a:rPr>
              <a:t>suscripción</a:t>
            </a:r>
            <a:r>
              <a:rPr lang="es" sz="1000" dirty="0">
                <a:solidFill>
                  <a:srgbClr val="FFFFFF"/>
                </a:solidFill>
                <a:latin typeface="Verdana"/>
                <a:cs typeface="Verdana"/>
              </a:rPr>
              <a:t> </a:t>
            </a:r>
            <a:r>
              <a:rPr lang="es" sz="1000" dirty="0" err="1">
                <a:solidFill>
                  <a:srgbClr val="FFFFFF"/>
                </a:solidFill>
                <a:latin typeface="Verdana"/>
                <a:cs typeface="Verdana"/>
              </a:rPr>
              <a:t>precio</a:t>
            </a:r>
            <a:endParaRPr sz="1000" dirty="0">
              <a:latin typeface="Verdana"/>
              <a:cs typeface="Verdana"/>
            </a:endParaRPr>
          </a:p>
        </p:txBody>
      </p:sp>
      <p:sp>
        <p:nvSpPr>
          <p:cNvPr id="7" name="object 7"/>
          <p:cNvSpPr txBox="1"/>
          <p:nvPr/>
        </p:nvSpPr>
        <p:spPr>
          <a:xfrm>
            <a:off x="1460817" y="4966534"/>
            <a:ext cx="2405379" cy="668773"/>
          </a:xfrm>
          <a:prstGeom prst="rect">
            <a:avLst/>
          </a:prstGeom>
        </p:spPr>
        <p:txBody>
          <a:bodyPr vert="horz" wrap="square" lIns="0" tIns="67945" rIns="0" bIns="0" rtlCol="0">
            <a:spAutoFit/>
          </a:bodyPr>
          <a:lstStyle/>
          <a:p>
            <a:pPr algn="ctr">
              <a:lnSpc>
                <a:spcPct val="100000"/>
              </a:lnSpc>
              <a:spcBef>
                <a:spcPts val="535"/>
              </a:spcBef>
            </a:pPr>
            <a:r>
              <a:rPr lang="es" sz="1400" b="1" dirty="0" err="1">
                <a:solidFill>
                  <a:srgbClr val="162A75"/>
                </a:solidFill>
                <a:latin typeface="Tahoma"/>
                <a:cs typeface="Tahoma"/>
              </a:rPr>
              <a:t>Noviembre</a:t>
            </a:r>
            <a:r>
              <a:rPr lang="es" sz="1400" b="1" dirty="0">
                <a:solidFill>
                  <a:srgbClr val="162A75"/>
                </a:solidFill>
                <a:latin typeface="Tahoma"/>
                <a:cs typeface="Tahoma"/>
              </a:rPr>
              <a:t> </a:t>
            </a:r>
            <a:r>
              <a:rPr sz="1400" b="1" dirty="0">
                <a:solidFill>
                  <a:srgbClr val="162A75"/>
                </a:solidFill>
                <a:latin typeface="Tahoma"/>
                <a:cs typeface="Tahoma"/>
              </a:rPr>
              <a:t>13 </a:t>
            </a:r>
            <a:r>
              <a:rPr lang="es" sz="1400" b="1" dirty="0">
                <a:solidFill>
                  <a:srgbClr val="162A75"/>
                </a:solidFill>
                <a:latin typeface="Tahoma"/>
                <a:cs typeface="Tahoma"/>
              </a:rPr>
              <a:t>,</a:t>
            </a:r>
            <a:r>
              <a:rPr sz="1400" b="1" spc="35" dirty="0">
                <a:solidFill>
                  <a:srgbClr val="162A75"/>
                </a:solidFill>
                <a:latin typeface="Tahoma"/>
                <a:cs typeface="Tahoma"/>
              </a:rPr>
              <a:t> </a:t>
            </a:r>
            <a:r>
              <a:rPr sz="1400" b="1" spc="-20" dirty="0">
                <a:solidFill>
                  <a:srgbClr val="162A75"/>
                </a:solidFill>
                <a:latin typeface="Tahoma"/>
                <a:cs typeface="Tahoma"/>
              </a:rPr>
              <a:t>2025</a:t>
            </a:r>
            <a:endParaRPr sz="1400" dirty="0">
              <a:latin typeface="Tahoma"/>
              <a:cs typeface="Tahoma"/>
            </a:endParaRPr>
          </a:p>
          <a:p>
            <a:pPr algn="ctr">
              <a:lnSpc>
                <a:spcPts val="1150"/>
              </a:lnSpc>
              <a:spcBef>
                <a:spcPts val="309"/>
              </a:spcBef>
            </a:pPr>
            <a:r>
              <a:rPr lang="es" sz="1000" dirty="0">
                <a:solidFill>
                  <a:srgbClr val="FFFFFF"/>
                </a:solidFill>
                <a:latin typeface="Verdana"/>
                <a:cs typeface="Verdana"/>
              </a:rPr>
              <a:t>Aumento de capital y entrega de acciones</a:t>
            </a:r>
            <a:endParaRPr sz="1000" dirty="0">
              <a:latin typeface="Verdana"/>
              <a:cs typeface="Verdana"/>
            </a:endParaRPr>
          </a:p>
        </p:txBody>
      </p:sp>
      <p:sp>
        <p:nvSpPr>
          <p:cNvPr id="8" name="object 8"/>
          <p:cNvSpPr txBox="1"/>
          <p:nvPr/>
        </p:nvSpPr>
        <p:spPr>
          <a:xfrm>
            <a:off x="1310099" y="5898142"/>
            <a:ext cx="2707955" cy="678391"/>
          </a:xfrm>
          <a:prstGeom prst="rect">
            <a:avLst/>
          </a:prstGeom>
        </p:spPr>
        <p:txBody>
          <a:bodyPr vert="horz" wrap="square" lIns="0" tIns="60960" rIns="0" bIns="0" rtlCol="0">
            <a:spAutoFit/>
          </a:bodyPr>
          <a:lstStyle/>
          <a:p>
            <a:pPr algn="ctr">
              <a:lnSpc>
                <a:spcPct val="100000"/>
              </a:lnSpc>
              <a:spcBef>
                <a:spcPts val="480"/>
              </a:spcBef>
            </a:pPr>
            <a:r>
              <a:rPr sz="2000" b="1" spc="-20" dirty="0">
                <a:solidFill>
                  <a:srgbClr val="162A75"/>
                </a:solidFill>
                <a:latin typeface="Tahoma"/>
                <a:cs typeface="Tahoma"/>
              </a:rPr>
              <a:t>20</a:t>
            </a:r>
            <a:r>
              <a:rPr lang="es-ES" sz="2000" b="1" spc="-20">
                <a:solidFill>
                  <a:srgbClr val="162A75"/>
                </a:solidFill>
                <a:latin typeface="Tahoma"/>
                <a:cs typeface="Tahoma"/>
              </a:rPr>
              <a:t>28</a:t>
            </a:r>
            <a:endParaRPr sz="2000" dirty="0">
              <a:latin typeface="Tahoma"/>
              <a:cs typeface="Tahoma"/>
            </a:endParaRPr>
          </a:p>
          <a:p>
            <a:pPr marL="12700" marR="5080" algn="ctr">
              <a:lnSpc>
                <a:spcPts val="1100"/>
              </a:lnSpc>
              <a:spcBef>
                <a:spcPts val="310"/>
              </a:spcBef>
            </a:pPr>
            <a:r>
              <a:rPr lang="es" sz="900" b="1" spc="10" dirty="0">
                <a:solidFill>
                  <a:srgbClr val="162A75"/>
                </a:solidFill>
                <a:latin typeface="Tahoma"/>
                <a:cs typeface="Tahoma"/>
              </a:rPr>
              <a:t>Disponibilidad de activos después de 3 años </a:t>
            </a:r>
            <a:r>
              <a:rPr sz="900" b="1" dirty="0">
                <a:solidFill>
                  <a:srgbClr val="162A75"/>
                </a:solidFill>
                <a:latin typeface="Tahoma"/>
                <a:cs typeface="Tahoma"/>
              </a:rPr>
              <a:t>( </a:t>
            </a:r>
            <a:r>
              <a:rPr lang="es" sz="900" b="1" dirty="0">
                <a:solidFill>
                  <a:srgbClr val="162A75"/>
                </a:solidFill>
                <a:latin typeface="Tahoma"/>
                <a:cs typeface="Tahoma"/>
              </a:rPr>
              <a:t>excepto en caso de liberación anticipada </a:t>
            </a:r>
            <a:r>
              <a:rPr sz="900" b="1" spc="45" dirty="0">
                <a:solidFill>
                  <a:srgbClr val="162A75"/>
                </a:solidFill>
                <a:latin typeface="Tahoma"/>
                <a:cs typeface="Tahoma"/>
              </a:rPr>
              <a:t>)</a:t>
            </a:r>
            <a:endParaRPr sz="900" dirty="0">
              <a:latin typeface="Tahoma"/>
              <a:cs typeface="Tahoma"/>
            </a:endParaRPr>
          </a:p>
        </p:txBody>
      </p:sp>
      <p:sp>
        <p:nvSpPr>
          <p:cNvPr id="9" name="object 9"/>
          <p:cNvSpPr txBox="1"/>
          <p:nvPr/>
        </p:nvSpPr>
        <p:spPr>
          <a:xfrm>
            <a:off x="772093" y="3056236"/>
            <a:ext cx="3783965" cy="615553"/>
          </a:xfrm>
          <a:prstGeom prst="rect">
            <a:avLst/>
          </a:prstGeom>
        </p:spPr>
        <p:txBody>
          <a:bodyPr vert="horz" wrap="square" lIns="0" tIns="12700" rIns="0" bIns="0" rtlCol="0">
            <a:spAutoFit/>
          </a:bodyPr>
          <a:lstStyle/>
          <a:p>
            <a:pPr algn="ctr">
              <a:lnSpc>
                <a:spcPts val="1639"/>
              </a:lnSpc>
              <a:spcBef>
                <a:spcPts val="100"/>
              </a:spcBef>
            </a:pPr>
            <a:r>
              <a:rPr lang="es" sz="1400" b="1" dirty="0" err="1">
                <a:solidFill>
                  <a:srgbClr val="162A75"/>
                </a:solidFill>
                <a:latin typeface="Tahoma"/>
                <a:cs typeface="Tahoma"/>
              </a:rPr>
              <a:t>De</a:t>
            </a:r>
            <a:r>
              <a:rPr lang="es" sz="1400" b="1" dirty="0">
                <a:solidFill>
                  <a:srgbClr val="162A75"/>
                </a:solidFill>
                <a:latin typeface="Tahoma"/>
                <a:cs typeface="Tahoma"/>
              </a:rPr>
              <a:t> </a:t>
            </a:r>
            <a:r>
              <a:rPr lang="es" sz="1400" b="1" dirty="0" err="1">
                <a:solidFill>
                  <a:srgbClr val="162A75"/>
                </a:solidFill>
                <a:latin typeface="Tahoma"/>
                <a:cs typeface="Tahoma"/>
              </a:rPr>
              <a:t>Septiembre</a:t>
            </a:r>
            <a:r>
              <a:rPr sz="1400" b="1" spc="35" dirty="0">
                <a:solidFill>
                  <a:srgbClr val="162A75"/>
                </a:solidFill>
                <a:latin typeface="Tahoma"/>
                <a:cs typeface="Tahoma"/>
              </a:rPr>
              <a:t> </a:t>
            </a:r>
            <a:r>
              <a:rPr sz="1400" b="1" dirty="0">
                <a:solidFill>
                  <a:srgbClr val="162A75"/>
                </a:solidFill>
                <a:latin typeface="Tahoma"/>
                <a:cs typeface="Tahoma"/>
              </a:rPr>
              <a:t>16</a:t>
            </a:r>
            <a:endParaRPr sz="1400" dirty="0">
              <a:latin typeface="Tahoma"/>
              <a:cs typeface="Tahoma"/>
            </a:endParaRPr>
          </a:p>
          <a:p>
            <a:pPr algn="ctr">
              <a:lnSpc>
                <a:spcPts val="1639"/>
              </a:lnSpc>
            </a:pPr>
            <a:r>
              <a:rPr lang="es" sz="1400" b="1" spc="60" dirty="0">
                <a:solidFill>
                  <a:srgbClr val="162A75"/>
                </a:solidFill>
                <a:latin typeface="Tahoma"/>
                <a:cs typeface="Tahoma"/>
              </a:rPr>
              <a:t>hasta </a:t>
            </a:r>
            <a:r>
              <a:rPr lang="es" sz="1400" b="1" spc="60" dirty="0" err="1">
                <a:solidFill>
                  <a:srgbClr val="162A75"/>
                </a:solidFill>
                <a:latin typeface="Tahoma"/>
                <a:cs typeface="Tahoma"/>
              </a:rPr>
              <a:t>octubre</a:t>
            </a:r>
            <a:r>
              <a:rPr sz="1400" b="1" spc="60" dirty="0">
                <a:solidFill>
                  <a:srgbClr val="162A75"/>
                </a:solidFill>
                <a:latin typeface="Tahoma"/>
                <a:cs typeface="Tahoma"/>
              </a:rPr>
              <a:t> </a:t>
            </a:r>
            <a:r>
              <a:rPr sz="1400" b="1" dirty="0">
                <a:solidFill>
                  <a:srgbClr val="162A75"/>
                </a:solidFill>
                <a:latin typeface="Tahoma"/>
                <a:cs typeface="Tahoma"/>
              </a:rPr>
              <a:t>2 </a:t>
            </a:r>
            <a:r>
              <a:rPr lang="es" sz="1400" b="1" dirty="0">
                <a:solidFill>
                  <a:srgbClr val="162A75"/>
                </a:solidFill>
                <a:latin typeface="Tahoma"/>
                <a:cs typeface="Tahoma"/>
              </a:rPr>
              <a:t>,</a:t>
            </a:r>
            <a:r>
              <a:rPr sz="1400" b="1" spc="60" dirty="0">
                <a:solidFill>
                  <a:srgbClr val="162A75"/>
                </a:solidFill>
                <a:latin typeface="Tahoma"/>
                <a:cs typeface="Tahoma"/>
              </a:rPr>
              <a:t> </a:t>
            </a:r>
            <a:r>
              <a:rPr sz="1400" b="1" spc="-20" dirty="0">
                <a:solidFill>
                  <a:srgbClr val="162A75"/>
                </a:solidFill>
                <a:latin typeface="Tahoma"/>
                <a:cs typeface="Tahoma"/>
              </a:rPr>
              <a:t>2025</a:t>
            </a:r>
            <a:endParaRPr sz="1400" dirty="0">
              <a:latin typeface="Tahoma"/>
              <a:cs typeface="Tahoma"/>
            </a:endParaRPr>
          </a:p>
          <a:p>
            <a:pPr marL="3175" algn="ctr">
              <a:lnSpc>
                <a:spcPct val="100000"/>
              </a:lnSpc>
              <a:spcBef>
                <a:spcPts val="310"/>
              </a:spcBef>
            </a:pPr>
            <a:r>
              <a:rPr lang="es" sz="1000" dirty="0" err="1">
                <a:solidFill>
                  <a:srgbClr val="FFFFFF"/>
                </a:solidFill>
                <a:latin typeface="Verdana"/>
                <a:cs typeface="Verdana"/>
              </a:rPr>
              <a:t>Suscripción</a:t>
            </a:r>
            <a:r>
              <a:rPr lang="es" sz="1000" dirty="0">
                <a:solidFill>
                  <a:srgbClr val="FFFFFF"/>
                </a:solidFill>
                <a:latin typeface="Verdana"/>
                <a:cs typeface="Verdana"/>
              </a:rPr>
              <a:t> </a:t>
            </a:r>
            <a:r>
              <a:rPr lang="es" sz="1000" dirty="0" err="1">
                <a:solidFill>
                  <a:srgbClr val="FFFFFF"/>
                </a:solidFill>
                <a:latin typeface="Verdana"/>
                <a:cs typeface="Verdana"/>
              </a:rPr>
              <a:t>período</a:t>
            </a:r>
            <a:endParaRPr sz="1000" dirty="0">
              <a:latin typeface="Verdana"/>
              <a:cs typeface="Verdana"/>
            </a:endParaRPr>
          </a:p>
        </p:txBody>
      </p:sp>
      <p:grpSp>
        <p:nvGrpSpPr>
          <p:cNvPr id="11" name="object 11"/>
          <p:cNvGrpSpPr/>
          <p:nvPr/>
        </p:nvGrpSpPr>
        <p:grpSpPr>
          <a:xfrm>
            <a:off x="575999" y="270077"/>
            <a:ext cx="4113529" cy="6416927"/>
            <a:chOff x="575999" y="270077"/>
            <a:chExt cx="4113529" cy="6416927"/>
          </a:xfrm>
        </p:grpSpPr>
        <p:sp>
          <p:nvSpPr>
            <p:cNvPr id="13" name="object 13"/>
            <p:cNvSpPr/>
            <p:nvPr/>
          </p:nvSpPr>
          <p:spPr>
            <a:xfrm>
              <a:off x="638848" y="2073545"/>
              <a:ext cx="4050665" cy="0"/>
            </a:xfrm>
            <a:custGeom>
              <a:avLst/>
              <a:gdLst/>
              <a:ahLst/>
              <a:cxnLst/>
              <a:rect l="l" t="t" r="r" b="b"/>
              <a:pathLst>
                <a:path w="4050665">
                  <a:moveTo>
                    <a:pt x="0" y="0"/>
                  </a:moveTo>
                  <a:lnTo>
                    <a:pt x="4050309" y="0"/>
                  </a:lnTo>
                </a:path>
              </a:pathLst>
            </a:custGeom>
            <a:ln w="11557">
              <a:solidFill>
                <a:srgbClr val="FFFFFF"/>
              </a:solidFill>
            </a:ln>
          </p:spPr>
          <p:txBody>
            <a:bodyPr wrap="square" lIns="0" tIns="0" rIns="0" bIns="0" rtlCol="0"/>
            <a:lstStyle/>
            <a:p>
              <a:endParaRPr/>
            </a:p>
          </p:txBody>
        </p:sp>
        <p:sp>
          <p:nvSpPr>
            <p:cNvPr id="14" name="object 14"/>
            <p:cNvSpPr/>
            <p:nvPr/>
          </p:nvSpPr>
          <p:spPr>
            <a:xfrm>
              <a:off x="575999" y="6687004"/>
              <a:ext cx="4113529" cy="0"/>
            </a:xfrm>
            <a:custGeom>
              <a:avLst/>
              <a:gdLst/>
              <a:ahLst/>
              <a:cxnLst/>
              <a:rect l="l" t="t" r="r" b="b"/>
              <a:pathLst>
                <a:path w="4113529">
                  <a:moveTo>
                    <a:pt x="0" y="0"/>
                  </a:moveTo>
                  <a:lnTo>
                    <a:pt x="4113149" y="0"/>
                  </a:lnTo>
                </a:path>
              </a:pathLst>
            </a:custGeom>
            <a:ln w="11557">
              <a:solidFill>
                <a:srgbClr val="FFFFFF"/>
              </a:solidFill>
            </a:ln>
          </p:spPr>
          <p:txBody>
            <a:bodyPr wrap="square" lIns="0" tIns="0" rIns="0" bIns="0" rtlCol="0"/>
            <a:lstStyle/>
            <a:p>
              <a:endParaRPr/>
            </a:p>
          </p:txBody>
        </p:sp>
        <p:pic>
          <p:nvPicPr>
            <p:cNvPr id="15" name="object 15"/>
            <p:cNvPicPr/>
            <p:nvPr/>
          </p:nvPicPr>
          <p:blipFill>
            <a:blip r:embed="rId2" cstate="print"/>
            <a:stretch>
              <a:fillRect/>
            </a:stretch>
          </p:blipFill>
          <p:spPr>
            <a:xfrm>
              <a:off x="639291" y="675091"/>
              <a:ext cx="1506639" cy="1206500"/>
            </a:xfrm>
            <a:prstGeom prst="rect">
              <a:avLst/>
            </a:prstGeom>
          </p:spPr>
        </p:pic>
        <p:sp>
          <p:nvSpPr>
            <p:cNvPr id="16" name="object 16"/>
            <p:cNvSpPr/>
            <p:nvPr/>
          </p:nvSpPr>
          <p:spPr>
            <a:xfrm>
              <a:off x="4135120" y="308330"/>
              <a:ext cx="228600" cy="149860"/>
            </a:xfrm>
            <a:custGeom>
              <a:avLst/>
              <a:gdLst/>
              <a:ahLst/>
              <a:cxnLst/>
              <a:rect l="l" t="t" r="r" b="b"/>
              <a:pathLst>
                <a:path w="228600" h="149859">
                  <a:moveTo>
                    <a:pt x="49314" y="0"/>
                  </a:moveTo>
                  <a:lnTo>
                    <a:pt x="35788" y="2451"/>
                  </a:lnTo>
                  <a:lnTo>
                    <a:pt x="25603" y="8636"/>
                  </a:lnTo>
                  <a:lnTo>
                    <a:pt x="19189" y="18542"/>
                  </a:lnTo>
                  <a:lnTo>
                    <a:pt x="16954" y="32169"/>
                  </a:lnTo>
                  <a:lnTo>
                    <a:pt x="16954" y="43472"/>
                  </a:lnTo>
                  <a:lnTo>
                    <a:pt x="0" y="43472"/>
                  </a:lnTo>
                  <a:lnTo>
                    <a:pt x="0" y="48539"/>
                  </a:lnTo>
                  <a:lnTo>
                    <a:pt x="16954" y="48539"/>
                  </a:lnTo>
                  <a:lnTo>
                    <a:pt x="16954" y="146773"/>
                  </a:lnTo>
                  <a:lnTo>
                    <a:pt x="22415" y="146773"/>
                  </a:lnTo>
                  <a:lnTo>
                    <a:pt x="22415" y="48539"/>
                  </a:lnTo>
                  <a:lnTo>
                    <a:pt x="49314" y="48539"/>
                  </a:lnTo>
                  <a:lnTo>
                    <a:pt x="49314" y="43472"/>
                  </a:lnTo>
                  <a:lnTo>
                    <a:pt x="22415" y="43472"/>
                  </a:lnTo>
                  <a:lnTo>
                    <a:pt x="22415" y="33134"/>
                  </a:lnTo>
                  <a:lnTo>
                    <a:pt x="23825" y="22034"/>
                  </a:lnTo>
                  <a:lnTo>
                    <a:pt x="28409" y="13500"/>
                  </a:lnTo>
                  <a:lnTo>
                    <a:pt x="36715" y="7810"/>
                  </a:lnTo>
                  <a:lnTo>
                    <a:pt x="49314" y="5270"/>
                  </a:lnTo>
                  <a:lnTo>
                    <a:pt x="49314" y="0"/>
                  </a:lnTo>
                  <a:close/>
                </a:path>
                <a:path w="228600" h="149859">
                  <a:moveTo>
                    <a:pt x="163144" y="95123"/>
                  </a:moveTo>
                  <a:lnTo>
                    <a:pt x="159029" y="73825"/>
                  </a:lnTo>
                  <a:lnTo>
                    <a:pt x="157683" y="71793"/>
                  </a:lnTo>
                  <a:lnTo>
                    <a:pt x="157683" y="95123"/>
                  </a:lnTo>
                  <a:lnTo>
                    <a:pt x="153987" y="114554"/>
                  </a:lnTo>
                  <a:lnTo>
                    <a:pt x="143751" y="130136"/>
                  </a:lnTo>
                  <a:lnTo>
                    <a:pt x="128244" y="140487"/>
                  </a:lnTo>
                  <a:lnTo>
                    <a:pt x="108762" y="144246"/>
                  </a:lnTo>
                  <a:lnTo>
                    <a:pt x="89408" y="140487"/>
                  </a:lnTo>
                  <a:lnTo>
                    <a:pt x="73875" y="130136"/>
                  </a:lnTo>
                  <a:lnTo>
                    <a:pt x="63588" y="114554"/>
                  </a:lnTo>
                  <a:lnTo>
                    <a:pt x="59842" y="95123"/>
                  </a:lnTo>
                  <a:lnTo>
                    <a:pt x="63563" y="75692"/>
                  </a:lnTo>
                  <a:lnTo>
                    <a:pt x="73825" y="60109"/>
                  </a:lnTo>
                  <a:lnTo>
                    <a:pt x="89281" y="49758"/>
                  </a:lnTo>
                  <a:lnTo>
                    <a:pt x="108572" y="46012"/>
                  </a:lnTo>
                  <a:lnTo>
                    <a:pt x="128168" y="49758"/>
                  </a:lnTo>
                  <a:lnTo>
                    <a:pt x="143725" y="60109"/>
                  </a:lnTo>
                  <a:lnTo>
                    <a:pt x="153974" y="75692"/>
                  </a:lnTo>
                  <a:lnTo>
                    <a:pt x="157683" y="95123"/>
                  </a:lnTo>
                  <a:lnTo>
                    <a:pt x="157683" y="71793"/>
                  </a:lnTo>
                  <a:lnTo>
                    <a:pt x="147637" y="56629"/>
                  </a:lnTo>
                  <a:lnTo>
                    <a:pt x="131724" y="46012"/>
                  </a:lnTo>
                  <a:lnTo>
                    <a:pt x="130416" y="45135"/>
                  </a:lnTo>
                  <a:lnTo>
                    <a:pt x="108762" y="40944"/>
                  </a:lnTo>
                  <a:lnTo>
                    <a:pt x="86918" y="45135"/>
                  </a:lnTo>
                  <a:lnTo>
                    <a:pt x="87223" y="45135"/>
                  </a:lnTo>
                  <a:lnTo>
                    <a:pt x="70091" y="56413"/>
                  </a:lnTo>
                  <a:lnTo>
                    <a:pt x="58572" y="73583"/>
                  </a:lnTo>
                  <a:lnTo>
                    <a:pt x="54381" y="95123"/>
                  </a:lnTo>
                  <a:lnTo>
                    <a:pt x="58127" y="114554"/>
                  </a:lnTo>
                  <a:lnTo>
                    <a:pt x="85775" y="144246"/>
                  </a:lnTo>
                  <a:lnTo>
                    <a:pt x="108762" y="149313"/>
                  </a:lnTo>
                  <a:lnTo>
                    <a:pt x="130327" y="145199"/>
                  </a:lnTo>
                  <a:lnTo>
                    <a:pt x="131787" y="144246"/>
                  </a:lnTo>
                  <a:lnTo>
                    <a:pt x="147574" y="133832"/>
                  </a:lnTo>
                  <a:lnTo>
                    <a:pt x="159004" y="116662"/>
                  </a:lnTo>
                  <a:lnTo>
                    <a:pt x="163144" y="95123"/>
                  </a:lnTo>
                  <a:close/>
                </a:path>
                <a:path w="228600" h="149859">
                  <a:moveTo>
                    <a:pt x="228447" y="40932"/>
                  </a:moveTo>
                  <a:lnTo>
                    <a:pt x="215684" y="42799"/>
                  </a:lnTo>
                  <a:lnTo>
                    <a:pt x="205587" y="47104"/>
                  </a:lnTo>
                  <a:lnTo>
                    <a:pt x="197904" y="53632"/>
                  </a:lnTo>
                  <a:lnTo>
                    <a:pt x="192379" y="62179"/>
                  </a:lnTo>
                  <a:lnTo>
                    <a:pt x="191998" y="62179"/>
                  </a:lnTo>
                  <a:lnTo>
                    <a:pt x="191998" y="43472"/>
                  </a:lnTo>
                  <a:lnTo>
                    <a:pt x="186537" y="43472"/>
                  </a:lnTo>
                  <a:lnTo>
                    <a:pt x="186537" y="146773"/>
                  </a:lnTo>
                  <a:lnTo>
                    <a:pt x="191998" y="146773"/>
                  </a:lnTo>
                  <a:lnTo>
                    <a:pt x="191998" y="87718"/>
                  </a:lnTo>
                  <a:lnTo>
                    <a:pt x="194157" y="71666"/>
                  </a:lnTo>
                  <a:lnTo>
                    <a:pt x="200787" y="58547"/>
                  </a:lnTo>
                  <a:lnTo>
                    <a:pt x="212140" y="49644"/>
                  </a:lnTo>
                  <a:lnTo>
                    <a:pt x="228447" y="46202"/>
                  </a:lnTo>
                  <a:lnTo>
                    <a:pt x="228447" y="40932"/>
                  </a:lnTo>
                  <a:close/>
                </a:path>
              </a:pathLst>
            </a:custGeom>
            <a:solidFill>
              <a:srgbClr val="FFFFFF"/>
            </a:solidFill>
          </p:spPr>
          <p:txBody>
            <a:bodyPr wrap="square" lIns="0" tIns="0" rIns="0" bIns="0" rtlCol="0"/>
            <a:lstStyle/>
            <a:p>
              <a:endParaRPr/>
            </a:p>
          </p:txBody>
        </p:sp>
        <p:pic>
          <p:nvPicPr>
            <p:cNvPr id="17" name="object 17"/>
            <p:cNvPicPr/>
            <p:nvPr/>
          </p:nvPicPr>
          <p:blipFill>
            <a:blip r:embed="rId3" cstate="print"/>
            <a:stretch>
              <a:fillRect/>
            </a:stretch>
          </p:blipFill>
          <p:spPr>
            <a:xfrm>
              <a:off x="4426708" y="349266"/>
              <a:ext cx="108178" cy="108369"/>
            </a:xfrm>
            <a:prstGeom prst="rect">
              <a:avLst/>
            </a:prstGeom>
          </p:spPr>
        </p:pic>
        <p:sp>
          <p:nvSpPr>
            <p:cNvPr id="18" name="object 18"/>
            <p:cNvSpPr/>
            <p:nvPr/>
          </p:nvSpPr>
          <p:spPr>
            <a:xfrm>
              <a:off x="4566463" y="310870"/>
              <a:ext cx="41275" cy="144780"/>
            </a:xfrm>
            <a:custGeom>
              <a:avLst/>
              <a:gdLst/>
              <a:ahLst/>
              <a:cxnLst/>
              <a:rect l="l" t="t" r="r" b="b"/>
              <a:pathLst>
                <a:path w="41275" h="144779">
                  <a:moveTo>
                    <a:pt x="5461" y="0"/>
                  </a:moveTo>
                  <a:lnTo>
                    <a:pt x="0" y="0"/>
                  </a:lnTo>
                  <a:lnTo>
                    <a:pt x="0" y="144221"/>
                  </a:lnTo>
                  <a:lnTo>
                    <a:pt x="5461" y="144221"/>
                  </a:lnTo>
                  <a:lnTo>
                    <a:pt x="5461" y="0"/>
                  </a:lnTo>
                  <a:close/>
                </a:path>
                <a:path w="41275" h="144779">
                  <a:moveTo>
                    <a:pt x="41135" y="0"/>
                  </a:moveTo>
                  <a:lnTo>
                    <a:pt x="35674" y="0"/>
                  </a:lnTo>
                  <a:lnTo>
                    <a:pt x="35674" y="144221"/>
                  </a:lnTo>
                  <a:lnTo>
                    <a:pt x="41135" y="144221"/>
                  </a:lnTo>
                  <a:lnTo>
                    <a:pt x="41135" y="0"/>
                  </a:lnTo>
                  <a:close/>
                </a:path>
              </a:pathLst>
            </a:custGeom>
            <a:solidFill>
              <a:srgbClr val="FFFFFF"/>
            </a:solidFill>
          </p:spPr>
          <p:txBody>
            <a:bodyPr wrap="square" lIns="0" tIns="0" rIns="0" bIns="0" rtlCol="0"/>
            <a:lstStyle/>
            <a:p>
              <a:endParaRPr/>
            </a:p>
          </p:txBody>
        </p:sp>
        <p:sp>
          <p:nvSpPr>
            <p:cNvPr id="19" name="object 19"/>
            <p:cNvSpPr/>
            <p:nvPr/>
          </p:nvSpPr>
          <p:spPr>
            <a:xfrm>
              <a:off x="3750792" y="270077"/>
              <a:ext cx="857250" cy="270510"/>
            </a:xfrm>
            <a:custGeom>
              <a:avLst/>
              <a:gdLst/>
              <a:ahLst/>
              <a:cxnLst/>
              <a:rect l="l" t="t" r="r" b="b"/>
              <a:pathLst>
                <a:path w="857250" h="270509">
                  <a:moveTo>
                    <a:pt x="102692" y="12"/>
                  </a:moveTo>
                  <a:lnTo>
                    <a:pt x="0" y="12"/>
                  </a:lnTo>
                  <a:lnTo>
                    <a:pt x="0" y="41922"/>
                  </a:lnTo>
                  <a:lnTo>
                    <a:pt x="0" y="69862"/>
                  </a:lnTo>
                  <a:lnTo>
                    <a:pt x="0" y="111772"/>
                  </a:lnTo>
                  <a:lnTo>
                    <a:pt x="0" y="143522"/>
                  </a:lnTo>
                  <a:lnTo>
                    <a:pt x="0" y="185432"/>
                  </a:lnTo>
                  <a:lnTo>
                    <a:pt x="102692" y="185432"/>
                  </a:lnTo>
                  <a:lnTo>
                    <a:pt x="102692" y="143522"/>
                  </a:lnTo>
                  <a:lnTo>
                    <a:pt x="45224" y="143522"/>
                  </a:lnTo>
                  <a:lnTo>
                    <a:pt x="45224" y="111772"/>
                  </a:lnTo>
                  <a:lnTo>
                    <a:pt x="100952" y="111772"/>
                  </a:lnTo>
                  <a:lnTo>
                    <a:pt x="100952" y="69862"/>
                  </a:lnTo>
                  <a:lnTo>
                    <a:pt x="45224" y="69862"/>
                  </a:lnTo>
                  <a:lnTo>
                    <a:pt x="45224" y="41922"/>
                  </a:lnTo>
                  <a:lnTo>
                    <a:pt x="102692" y="41922"/>
                  </a:lnTo>
                  <a:lnTo>
                    <a:pt x="102692" y="12"/>
                  </a:lnTo>
                  <a:close/>
                </a:path>
                <a:path w="857250" h="270509">
                  <a:moveTo>
                    <a:pt x="171678" y="0"/>
                  </a:moveTo>
                  <a:lnTo>
                    <a:pt x="130200" y="0"/>
                  </a:lnTo>
                  <a:lnTo>
                    <a:pt x="130200" y="184912"/>
                  </a:lnTo>
                  <a:lnTo>
                    <a:pt x="171678" y="184912"/>
                  </a:lnTo>
                  <a:lnTo>
                    <a:pt x="171678" y="0"/>
                  </a:lnTo>
                  <a:close/>
                </a:path>
                <a:path w="857250" h="270509">
                  <a:moveTo>
                    <a:pt x="243128" y="46228"/>
                  </a:moveTo>
                  <a:lnTo>
                    <a:pt x="201650" y="46228"/>
                  </a:lnTo>
                  <a:lnTo>
                    <a:pt x="201650" y="184912"/>
                  </a:lnTo>
                  <a:lnTo>
                    <a:pt x="243128" y="184912"/>
                  </a:lnTo>
                  <a:lnTo>
                    <a:pt x="243128" y="46228"/>
                  </a:lnTo>
                  <a:close/>
                </a:path>
                <a:path w="857250" h="270509">
                  <a:moveTo>
                    <a:pt x="243128" y="0"/>
                  </a:moveTo>
                  <a:lnTo>
                    <a:pt x="201650" y="0"/>
                  </a:lnTo>
                  <a:lnTo>
                    <a:pt x="201650" y="31496"/>
                  </a:lnTo>
                  <a:lnTo>
                    <a:pt x="243128" y="31496"/>
                  </a:lnTo>
                  <a:lnTo>
                    <a:pt x="243128" y="0"/>
                  </a:lnTo>
                  <a:close/>
                </a:path>
                <a:path w="857250" h="270509">
                  <a:moveTo>
                    <a:pt x="377063" y="142430"/>
                  </a:moveTo>
                  <a:lnTo>
                    <a:pt x="354088" y="107645"/>
                  </a:lnTo>
                  <a:lnTo>
                    <a:pt x="321157" y="96621"/>
                  </a:lnTo>
                  <a:lnTo>
                    <a:pt x="313118" y="93027"/>
                  </a:lnTo>
                  <a:lnTo>
                    <a:pt x="308698" y="88963"/>
                  </a:lnTo>
                  <a:lnTo>
                    <a:pt x="307340" y="83959"/>
                  </a:lnTo>
                  <a:lnTo>
                    <a:pt x="307340" y="78727"/>
                  </a:lnTo>
                  <a:lnTo>
                    <a:pt x="312343" y="74726"/>
                  </a:lnTo>
                  <a:lnTo>
                    <a:pt x="326085" y="74726"/>
                  </a:lnTo>
                  <a:lnTo>
                    <a:pt x="331825" y="77216"/>
                  </a:lnTo>
                  <a:lnTo>
                    <a:pt x="332079" y="85217"/>
                  </a:lnTo>
                  <a:lnTo>
                    <a:pt x="372808" y="85217"/>
                  </a:lnTo>
                  <a:lnTo>
                    <a:pt x="367868" y="66903"/>
                  </a:lnTo>
                  <a:lnTo>
                    <a:pt x="356692" y="53149"/>
                  </a:lnTo>
                  <a:lnTo>
                    <a:pt x="340271" y="44500"/>
                  </a:lnTo>
                  <a:lnTo>
                    <a:pt x="319582" y="41490"/>
                  </a:lnTo>
                  <a:lnTo>
                    <a:pt x="299389" y="44691"/>
                  </a:lnTo>
                  <a:lnTo>
                    <a:pt x="282232" y="53797"/>
                  </a:lnTo>
                  <a:lnTo>
                    <a:pt x="270319" y="68059"/>
                  </a:lnTo>
                  <a:lnTo>
                    <a:pt x="265861" y="86715"/>
                  </a:lnTo>
                  <a:lnTo>
                    <a:pt x="267855" y="98425"/>
                  </a:lnTo>
                  <a:lnTo>
                    <a:pt x="274866" y="109143"/>
                  </a:lnTo>
                  <a:lnTo>
                    <a:pt x="288429" y="118833"/>
                  </a:lnTo>
                  <a:lnTo>
                    <a:pt x="310095" y="127444"/>
                  </a:lnTo>
                  <a:lnTo>
                    <a:pt x="322821" y="131953"/>
                  </a:lnTo>
                  <a:lnTo>
                    <a:pt x="330606" y="136105"/>
                  </a:lnTo>
                  <a:lnTo>
                    <a:pt x="334505" y="140487"/>
                  </a:lnTo>
                  <a:lnTo>
                    <a:pt x="335572" y="145694"/>
                  </a:lnTo>
                  <a:lnTo>
                    <a:pt x="335572" y="152184"/>
                  </a:lnTo>
                  <a:lnTo>
                    <a:pt x="328333" y="156425"/>
                  </a:lnTo>
                  <a:lnTo>
                    <a:pt x="312839" y="156425"/>
                  </a:lnTo>
                  <a:lnTo>
                    <a:pt x="306590" y="152438"/>
                  </a:lnTo>
                  <a:lnTo>
                    <a:pt x="305346" y="143687"/>
                  </a:lnTo>
                  <a:lnTo>
                    <a:pt x="264109" y="143687"/>
                  </a:lnTo>
                  <a:lnTo>
                    <a:pt x="269811" y="162788"/>
                  </a:lnTo>
                  <a:lnTo>
                    <a:pt x="281762" y="177266"/>
                  </a:lnTo>
                  <a:lnTo>
                    <a:pt x="299008" y="186448"/>
                  </a:lnTo>
                  <a:lnTo>
                    <a:pt x="320586" y="189661"/>
                  </a:lnTo>
                  <a:lnTo>
                    <a:pt x="342696" y="186359"/>
                  </a:lnTo>
                  <a:lnTo>
                    <a:pt x="360641" y="176923"/>
                  </a:lnTo>
                  <a:lnTo>
                    <a:pt x="372668" y="162052"/>
                  </a:lnTo>
                  <a:lnTo>
                    <a:pt x="377063" y="142430"/>
                  </a:lnTo>
                  <a:close/>
                </a:path>
                <a:path w="857250" h="270509">
                  <a:moveTo>
                    <a:pt x="651827" y="124002"/>
                  </a:moveTo>
                  <a:lnTo>
                    <a:pt x="646137" y="118313"/>
                  </a:lnTo>
                  <a:lnTo>
                    <a:pt x="632117" y="118313"/>
                  </a:lnTo>
                  <a:lnTo>
                    <a:pt x="626427" y="124002"/>
                  </a:lnTo>
                  <a:lnTo>
                    <a:pt x="626427" y="138023"/>
                  </a:lnTo>
                  <a:lnTo>
                    <a:pt x="632117" y="143713"/>
                  </a:lnTo>
                  <a:lnTo>
                    <a:pt x="646137" y="143713"/>
                  </a:lnTo>
                  <a:lnTo>
                    <a:pt x="651827" y="138023"/>
                  </a:lnTo>
                  <a:lnTo>
                    <a:pt x="651827" y="131013"/>
                  </a:lnTo>
                  <a:lnTo>
                    <a:pt x="651827" y="124002"/>
                  </a:lnTo>
                  <a:close/>
                </a:path>
                <a:path w="857250" h="270509">
                  <a:moveTo>
                    <a:pt x="705243" y="255854"/>
                  </a:moveTo>
                  <a:lnTo>
                    <a:pt x="684936" y="255854"/>
                  </a:lnTo>
                  <a:lnTo>
                    <a:pt x="694220" y="247103"/>
                  </a:lnTo>
                  <a:lnTo>
                    <a:pt x="700379" y="239369"/>
                  </a:lnTo>
                  <a:lnTo>
                    <a:pt x="703783" y="232181"/>
                  </a:lnTo>
                  <a:lnTo>
                    <a:pt x="704837" y="225120"/>
                  </a:lnTo>
                  <a:lnTo>
                    <a:pt x="703376" y="218414"/>
                  </a:lnTo>
                  <a:lnTo>
                    <a:pt x="699223" y="212877"/>
                  </a:lnTo>
                  <a:lnTo>
                    <a:pt x="692797" y="209105"/>
                  </a:lnTo>
                  <a:lnTo>
                    <a:pt x="684453" y="207721"/>
                  </a:lnTo>
                  <a:lnTo>
                    <a:pt x="675386" y="209334"/>
                  </a:lnTo>
                  <a:lnTo>
                    <a:pt x="668439" y="213918"/>
                  </a:lnTo>
                  <a:lnTo>
                    <a:pt x="664006" y="221145"/>
                  </a:lnTo>
                  <a:lnTo>
                    <a:pt x="662444" y="230619"/>
                  </a:lnTo>
                  <a:lnTo>
                    <a:pt x="677011" y="230619"/>
                  </a:lnTo>
                  <a:lnTo>
                    <a:pt x="677329" y="224142"/>
                  </a:lnTo>
                  <a:lnTo>
                    <a:pt x="679678" y="221157"/>
                  </a:lnTo>
                  <a:lnTo>
                    <a:pt x="687197" y="221157"/>
                  </a:lnTo>
                  <a:lnTo>
                    <a:pt x="689546" y="223494"/>
                  </a:lnTo>
                  <a:lnTo>
                    <a:pt x="689546" y="231584"/>
                  </a:lnTo>
                  <a:lnTo>
                    <a:pt x="685825" y="237731"/>
                  </a:lnTo>
                  <a:lnTo>
                    <a:pt x="675716" y="248005"/>
                  </a:lnTo>
                  <a:lnTo>
                    <a:pt x="670382" y="252056"/>
                  </a:lnTo>
                  <a:lnTo>
                    <a:pt x="663016" y="256832"/>
                  </a:lnTo>
                  <a:lnTo>
                    <a:pt x="663016" y="268719"/>
                  </a:lnTo>
                  <a:lnTo>
                    <a:pt x="705243" y="268719"/>
                  </a:lnTo>
                  <a:lnTo>
                    <a:pt x="705243" y="255854"/>
                  </a:lnTo>
                  <a:close/>
                </a:path>
                <a:path w="857250" h="270509">
                  <a:moveTo>
                    <a:pt x="756221" y="229895"/>
                  </a:moveTo>
                  <a:lnTo>
                    <a:pt x="755230" y="224713"/>
                  </a:lnTo>
                  <a:lnTo>
                    <a:pt x="754532" y="221157"/>
                  </a:lnTo>
                  <a:lnTo>
                    <a:pt x="754443" y="220687"/>
                  </a:lnTo>
                  <a:lnTo>
                    <a:pt x="749617" y="213753"/>
                  </a:lnTo>
                  <a:lnTo>
                    <a:pt x="742530" y="209308"/>
                  </a:lnTo>
                  <a:lnTo>
                    <a:pt x="740930" y="209016"/>
                  </a:lnTo>
                  <a:lnTo>
                    <a:pt x="740930" y="224548"/>
                  </a:lnTo>
                  <a:lnTo>
                    <a:pt x="740930" y="253034"/>
                  </a:lnTo>
                  <a:lnTo>
                    <a:pt x="738746" y="256425"/>
                  </a:lnTo>
                  <a:lnTo>
                    <a:pt x="729361" y="256425"/>
                  </a:lnTo>
                  <a:lnTo>
                    <a:pt x="726922" y="253034"/>
                  </a:lnTo>
                  <a:lnTo>
                    <a:pt x="726973" y="224548"/>
                  </a:lnTo>
                  <a:lnTo>
                    <a:pt x="729361" y="221157"/>
                  </a:lnTo>
                  <a:lnTo>
                    <a:pt x="738746" y="221157"/>
                  </a:lnTo>
                  <a:lnTo>
                    <a:pt x="740930" y="224548"/>
                  </a:lnTo>
                  <a:lnTo>
                    <a:pt x="740930" y="209016"/>
                  </a:lnTo>
                  <a:lnTo>
                    <a:pt x="733971" y="207733"/>
                  </a:lnTo>
                  <a:lnTo>
                    <a:pt x="725144" y="209308"/>
                  </a:lnTo>
                  <a:lnTo>
                    <a:pt x="725576" y="209308"/>
                  </a:lnTo>
                  <a:lnTo>
                    <a:pt x="718591" y="213474"/>
                  </a:lnTo>
                  <a:lnTo>
                    <a:pt x="713498" y="220421"/>
                  </a:lnTo>
                  <a:lnTo>
                    <a:pt x="711568" y="229895"/>
                  </a:lnTo>
                  <a:lnTo>
                    <a:pt x="711568" y="247446"/>
                  </a:lnTo>
                  <a:lnTo>
                    <a:pt x="734136" y="269862"/>
                  </a:lnTo>
                  <a:lnTo>
                    <a:pt x="742607" y="268300"/>
                  </a:lnTo>
                  <a:lnTo>
                    <a:pt x="749642" y="263842"/>
                  </a:lnTo>
                  <a:lnTo>
                    <a:pt x="754443" y="256781"/>
                  </a:lnTo>
                  <a:lnTo>
                    <a:pt x="754519" y="256425"/>
                  </a:lnTo>
                  <a:lnTo>
                    <a:pt x="756221" y="247446"/>
                  </a:lnTo>
                  <a:lnTo>
                    <a:pt x="756221" y="229895"/>
                  </a:lnTo>
                  <a:close/>
                </a:path>
                <a:path w="857250" h="270509">
                  <a:moveTo>
                    <a:pt x="805256" y="255854"/>
                  </a:moveTo>
                  <a:lnTo>
                    <a:pt x="784948" y="255854"/>
                  </a:lnTo>
                  <a:lnTo>
                    <a:pt x="794232" y="247103"/>
                  </a:lnTo>
                  <a:lnTo>
                    <a:pt x="800392" y="239369"/>
                  </a:lnTo>
                  <a:lnTo>
                    <a:pt x="803795" y="232181"/>
                  </a:lnTo>
                  <a:lnTo>
                    <a:pt x="804849" y="225120"/>
                  </a:lnTo>
                  <a:lnTo>
                    <a:pt x="803389" y="218414"/>
                  </a:lnTo>
                  <a:lnTo>
                    <a:pt x="799236" y="212877"/>
                  </a:lnTo>
                  <a:lnTo>
                    <a:pt x="792810" y="209105"/>
                  </a:lnTo>
                  <a:lnTo>
                    <a:pt x="784466" y="207721"/>
                  </a:lnTo>
                  <a:lnTo>
                    <a:pt x="775398" y="209334"/>
                  </a:lnTo>
                  <a:lnTo>
                    <a:pt x="768464" y="213918"/>
                  </a:lnTo>
                  <a:lnTo>
                    <a:pt x="764019" y="221145"/>
                  </a:lnTo>
                  <a:lnTo>
                    <a:pt x="762457" y="230619"/>
                  </a:lnTo>
                  <a:lnTo>
                    <a:pt x="777024" y="230619"/>
                  </a:lnTo>
                  <a:lnTo>
                    <a:pt x="777341" y="224142"/>
                  </a:lnTo>
                  <a:lnTo>
                    <a:pt x="779691" y="221157"/>
                  </a:lnTo>
                  <a:lnTo>
                    <a:pt x="787209" y="221157"/>
                  </a:lnTo>
                  <a:lnTo>
                    <a:pt x="789559" y="223494"/>
                  </a:lnTo>
                  <a:lnTo>
                    <a:pt x="789559" y="231584"/>
                  </a:lnTo>
                  <a:lnTo>
                    <a:pt x="785837" y="237731"/>
                  </a:lnTo>
                  <a:lnTo>
                    <a:pt x="775728" y="248005"/>
                  </a:lnTo>
                  <a:lnTo>
                    <a:pt x="770394" y="252056"/>
                  </a:lnTo>
                  <a:lnTo>
                    <a:pt x="763028" y="256832"/>
                  </a:lnTo>
                  <a:lnTo>
                    <a:pt x="763028" y="268719"/>
                  </a:lnTo>
                  <a:lnTo>
                    <a:pt x="805256" y="268719"/>
                  </a:lnTo>
                  <a:lnTo>
                    <a:pt x="805256" y="255854"/>
                  </a:lnTo>
                  <a:close/>
                </a:path>
                <a:path w="857250" h="270509">
                  <a:moveTo>
                    <a:pt x="856805" y="248246"/>
                  </a:moveTo>
                  <a:lnTo>
                    <a:pt x="855472" y="240842"/>
                  </a:lnTo>
                  <a:lnTo>
                    <a:pt x="851598" y="234391"/>
                  </a:lnTo>
                  <a:lnTo>
                    <a:pt x="845375" y="229831"/>
                  </a:lnTo>
                  <a:lnTo>
                    <a:pt x="836993" y="228104"/>
                  </a:lnTo>
                  <a:lnTo>
                    <a:pt x="833996" y="228104"/>
                  </a:lnTo>
                  <a:lnTo>
                    <a:pt x="831405" y="228434"/>
                  </a:lnTo>
                  <a:lnTo>
                    <a:pt x="828738" y="229882"/>
                  </a:lnTo>
                  <a:lnTo>
                    <a:pt x="830033" y="221716"/>
                  </a:lnTo>
                  <a:lnTo>
                    <a:pt x="851395" y="221716"/>
                  </a:lnTo>
                  <a:lnTo>
                    <a:pt x="851395" y="208851"/>
                  </a:lnTo>
                  <a:lnTo>
                    <a:pt x="818299" y="208851"/>
                  </a:lnTo>
                  <a:lnTo>
                    <a:pt x="813130" y="242747"/>
                  </a:lnTo>
                  <a:lnTo>
                    <a:pt x="825500" y="245821"/>
                  </a:lnTo>
                  <a:lnTo>
                    <a:pt x="827036" y="242341"/>
                  </a:lnTo>
                  <a:lnTo>
                    <a:pt x="829551" y="240652"/>
                  </a:lnTo>
                  <a:lnTo>
                    <a:pt x="837882" y="240652"/>
                  </a:lnTo>
                  <a:lnTo>
                    <a:pt x="841527" y="243878"/>
                  </a:lnTo>
                  <a:lnTo>
                    <a:pt x="841527" y="252945"/>
                  </a:lnTo>
                  <a:lnTo>
                    <a:pt x="837806" y="256425"/>
                  </a:lnTo>
                  <a:lnTo>
                    <a:pt x="830516" y="256425"/>
                  </a:lnTo>
                  <a:lnTo>
                    <a:pt x="828014" y="255041"/>
                  </a:lnTo>
                  <a:lnTo>
                    <a:pt x="826389" y="252704"/>
                  </a:lnTo>
                  <a:lnTo>
                    <a:pt x="811022" y="252704"/>
                  </a:lnTo>
                  <a:lnTo>
                    <a:pt x="813841" y="259943"/>
                  </a:lnTo>
                  <a:lnTo>
                    <a:pt x="818870" y="265353"/>
                  </a:lnTo>
                  <a:lnTo>
                    <a:pt x="825677" y="268757"/>
                  </a:lnTo>
                  <a:lnTo>
                    <a:pt x="833831" y="269925"/>
                  </a:lnTo>
                  <a:lnTo>
                    <a:pt x="843432" y="268109"/>
                  </a:lnTo>
                  <a:lnTo>
                    <a:pt x="850658" y="263283"/>
                  </a:lnTo>
                  <a:lnTo>
                    <a:pt x="855218" y="256349"/>
                  </a:lnTo>
                  <a:lnTo>
                    <a:pt x="856805" y="248246"/>
                  </a:lnTo>
                  <a:close/>
                </a:path>
              </a:pathLst>
            </a:custGeom>
            <a:solidFill>
              <a:srgbClr val="43C2CF"/>
            </a:solidFill>
          </p:spPr>
          <p:txBody>
            <a:bodyPr wrap="square" lIns="0" tIns="0" rIns="0" bIns="0" rtlCol="0"/>
            <a:lstStyle/>
            <a:p>
              <a:endParaRPr/>
            </a:p>
          </p:txBody>
        </p:sp>
      </p:grpSp>
      <p:sp>
        <p:nvSpPr>
          <p:cNvPr id="20" name="object 20"/>
          <p:cNvSpPr txBox="1"/>
          <p:nvPr/>
        </p:nvSpPr>
        <p:spPr>
          <a:xfrm>
            <a:off x="5855300" y="580621"/>
            <a:ext cx="4243705" cy="675826"/>
          </a:xfrm>
          <a:prstGeom prst="rect">
            <a:avLst/>
          </a:prstGeom>
        </p:spPr>
        <p:txBody>
          <a:bodyPr vert="horz" wrap="square" lIns="0" tIns="92710" rIns="0" bIns="0" rtlCol="0">
            <a:spAutoFit/>
          </a:bodyPr>
          <a:lstStyle/>
          <a:p>
            <a:pPr marL="12700">
              <a:lnSpc>
                <a:spcPct val="100000"/>
              </a:lnSpc>
              <a:spcBef>
                <a:spcPts val="730"/>
              </a:spcBef>
            </a:pPr>
            <a:r>
              <a:rPr lang="es" sz="1400" b="1" dirty="0" err="1">
                <a:solidFill>
                  <a:srgbClr val="162A75"/>
                </a:solidFill>
                <a:latin typeface="Tahoma"/>
                <a:cs typeface="Tahoma"/>
              </a:rPr>
              <a:t>Después de </a:t>
            </a:r>
            <a:r>
              <a:rPr lang="es" sz="1400" b="1" dirty="0">
                <a:solidFill>
                  <a:srgbClr val="162A75"/>
                </a:solidFill>
                <a:latin typeface="Tahoma"/>
                <a:cs typeface="Tahoma"/>
              </a:rPr>
              <a:t>la </a:t>
            </a:r>
            <a:r>
              <a:rPr lang="es" sz="1400" b="1" dirty="0" err="1">
                <a:solidFill>
                  <a:srgbClr val="162A75"/>
                </a:solidFill>
                <a:latin typeface="Tahoma"/>
                <a:cs typeface="Tahoma"/>
              </a:rPr>
              <a:t>suscripción</a:t>
            </a:r>
            <a:endParaRPr lang="fr-FR" sz="1400" b="1" dirty="0">
              <a:solidFill>
                <a:srgbClr val="162A75"/>
              </a:solidFill>
              <a:latin typeface="Tahoma"/>
              <a:cs typeface="Tahoma"/>
            </a:endParaRPr>
          </a:p>
          <a:p>
            <a:pPr marL="12700">
              <a:lnSpc>
                <a:spcPct val="100000"/>
              </a:lnSpc>
              <a:spcBef>
                <a:spcPts val="730"/>
              </a:spcBef>
            </a:pPr>
            <a:r>
              <a:rPr lang="es" sz="900" spc="-20" dirty="0">
                <a:solidFill>
                  <a:srgbClr val="50687B"/>
                </a:solidFill>
                <a:latin typeface="Verdana"/>
                <a:cs typeface="Verdana"/>
              </a:rPr>
              <a:t>Su inversión seguirá la evolución del precio de las acciones de Elis, tanto al alza como a la baja. Esto significa que su capital podría estar en riesgo.</a:t>
            </a:r>
            <a:endParaRPr sz="900" dirty="0">
              <a:latin typeface="Verdana"/>
              <a:cs typeface="Verdana"/>
            </a:endParaRPr>
          </a:p>
        </p:txBody>
      </p:sp>
      <p:sp>
        <p:nvSpPr>
          <p:cNvPr id="23" name="object 23"/>
          <p:cNvSpPr txBox="1"/>
          <p:nvPr/>
        </p:nvSpPr>
        <p:spPr>
          <a:xfrm>
            <a:off x="5861050" y="1343025"/>
            <a:ext cx="4079240" cy="659989"/>
          </a:xfrm>
          <a:prstGeom prst="rect">
            <a:avLst/>
          </a:prstGeom>
        </p:spPr>
        <p:txBody>
          <a:bodyPr vert="horz" wrap="square" lIns="0" tIns="12700" rIns="0" bIns="0" rtlCol="0">
            <a:spAutoFit/>
          </a:bodyPr>
          <a:lstStyle/>
          <a:p>
            <a:pPr marL="12700" marR="5080">
              <a:lnSpc>
                <a:spcPct val="120400"/>
              </a:lnSpc>
              <a:spcBef>
                <a:spcPts val="100"/>
              </a:spcBef>
            </a:pPr>
            <a:r>
              <a:rPr lang="es" sz="900" dirty="0">
                <a:solidFill>
                  <a:srgbClr val="50687B"/>
                </a:solidFill>
                <a:latin typeface="Verdana"/>
                <a:cs typeface="Verdana"/>
              </a:rPr>
              <a:t>Dependiente</a:t>
            </a:r>
            <a:r>
              <a:rPr lang="es" sz="900" spc="50" dirty="0">
                <a:solidFill>
                  <a:srgbClr val="50687B"/>
                </a:solidFill>
                <a:latin typeface="Verdana"/>
                <a:cs typeface="Verdana"/>
              </a:rPr>
              <a:t> </a:t>
            </a:r>
            <a:r>
              <a:rPr lang="es" sz="900" dirty="0">
                <a:solidFill>
                  <a:srgbClr val="50687B"/>
                </a:solidFill>
                <a:latin typeface="Verdana"/>
                <a:cs typeface="Verdana"/>
              </a:rPr>
              <a:t>en</a:t>
            </a:r>
            <a:r>
              <a:rPr lang="es" sz="900" spc="55" dirty="0">
                <a:solidFill>
                  <a:srgbClr val="50687B"/>
                </a:solidFill>
                <a:latin typeface="Verdana"/>
                <a:cs typeface="Verdana"/>
              </a:rPr>
              <a:t> </a:t>
            </a:r>
            <a:r>
              <a:rPr lang="es" sz="900" dirty="0">
                <a:solidFill>
                  <a:srgbClr val="50687B"/>
                </a:solidFill>
                <a:latin typeface="Verdana"/>
                <a:cs typeface="Verdana"/>
              </a:rPr>
              <a:t>el</a:t>
            </a:r>
            <a:r>
              <a:rPr lang="es" sz="900" spc="50" dirty="0">
                <a:solidFill>
                  <a:srgbClr val="50687B"/>
                </a:solidFill>
                <a:latin typeface="Verdana"/>
                <a:cs typeface="Verdana"/>
              </a:rPr>
              <a:t> </a:t>
            </a:r>
            <a:r>
              <a:rPr lang="es" sz="900" dirty="0">
                <a:solidFill>
                  <a:srgbClr val="50687B"/>
                </a:solidFill>
                <a:latin typeface="Verdana"/>
                <a:cs typeface="Verdana"/>
              </a:rPr>
              <a:t>impuesto</a:t>
            </a:r>
            <a:r>
              <a:rPr lang="es" sz="900" spc="55" dirty="0">
                <a:solidFill>
                  <a:srgbClr val="50687B"/>
                </a:solidFill>
                <a:latin typeface="Verdana"/>
                <a:cs typeface="Verdana"/>
              </a:rPr>
              <a:t> </a:t>
            </a:r>
            <a:r>
              <a:rPr lang="es" sz="900" spc="-35" dirty="0">
                <a:solidFill>
                  <a:srgbClr val="50687B"/>
                </a:solidFill>
                <a:latin typeface="Verdana"/>
                <a:cs typeface="Verdana"/>
              </a:rPr>
              <a:t>sistema</a:t>
            </a:r>
            <a:r>
              <a:rPr lang="es" sz="900" spc="55" dirty="0">
                <a:solidFill>
                  <a:srgbClr val="50687B"/>
                </a:solidFill>
                <a:latin typeface="Verdana"/>
                <a:cs typeface="Verdana"/>
              </a:rPr>
              <a:t> </a:t>
            </a:r>
            <a:r>
              <a:rPr lang="es" sz="900" dirty="0">
                <a:solidFill>
                  <a:srgbClr val="50687B"/>
                </a:solidFill>
                <a:latin typeface="Verdana"/>
                <a:cs typeface="Verdana"/>
              </a:rPr>
              <a:t>aplicable</a:t>
            </a:r>
            <a:r>
              <a:rPr lang="es" sz="900" spc="50" dirty="0">
                <a:solidFill>
                  <a:srgbClr val="50687B"/>
                </a:solidFill>
                <a:latin typeface="Verdana"/>
                <a:cs typeface="Verdana"/>
              </a:rPr>
              <a:t> </a:t>
            </a:r>
            <a:r>
              <a:rPr lang="es" sz="900" spc="-20" dirty="0">
                <a:solidFill>
                  <a:srgbClr val="50687B"/>
                </a:solidFill>
                <a:latin typeface="Verdana"/>
                <a:cs typeface="Verdana"/>
              </a:rPr>
              <a:t>en</a:t>
            </a:r>
            <a:r>
              <a:rPr lang="es" sz="900" spc="55" dirty="0">
                <a:solidFill>
                  <a:srgbClr val="50687B"/>
                </a:solidFill>
                <a:latin typeface="Verdana"/>
                <a:cs typeface="Verdana"/>
              </a:rPr>
              <a:t> </a:t>
            </a:r>
            <a:r>
              <a:rPr lang="es" sz="900" spc="-10" dirty="0">
                <a:solidFill>
                  <a:srgbClr val="50687B"/>
                </a:solidFill>
                <a:latin typeface="Verdana"/>
                <a:cs typeface="Verdana"/>
              </a:rPr>
              <a:t>su</a:t>
            </a:r>
            <a:r>
              <a:rPr lang="es" sz="900" spc="50" dirty="0">
                <a:solidFill>
                  <a:srgbClr val="50687B"/>
                </a:solidFill>
                <a:latin typeface="Verdana"/>
                <a:cs typeface="Verdana"/>
              </a:rPr>
              <a:t> </a:t>
            </a:r>
            <a:r>
              <a:rPr lang="es" sz="900" dirty="0">
                <a:solidFill>
                  <a:srgbClr val="50687B"/>
                </a:solidFill>
                <a:latin typeface="Verdana"/>
                <a:cs typeface="Verdana"/>
              </a:rPr>
              <a:t>país,</a:t>
            </a:r>
            <a:r>
              <a:rPr lang="es" sz="900" spc="55" dirty="0">
                <a:solidFill>
                  <a:srgbClr val="50687B"/>
                </a:solidFill>
                <a:latin typeface="Verdana"/>
                <a:cs typeface="Verdana"/>
              </a:rPr>
              <a:t> </a:t>
            </a:r>
            <a:r>
              <a:rPr lang="es" sz="900" spc="-20" dirty="0">
                <a:solidFill>
                  <a:srgbClr val="50687B"/>
                </a:solidFill>
                <a:latin typeface="Verdana"/>
                <a:cs typeface="Verdana"/>
              </a:rPr>
              <a:t>tu </a:t>
            </a:r>
            <a:r>
              <a:rPr lang="es" sz="900" spc="-10" dirty="0">
                <a:solidFill>
                  <a:srgbClr val="50687B"/>
                </a:solidFill>
                <a:latin typeface="Verdana"/>
                <a:cs typeface="Verdana"/>
              </a:rPr>
              <a:t>suscripción,</a:t>
            </a:r>
            <a:r>
              <a:rPr lang="es" sz="900" spc="25" dirty="0">
                <a:solidFill>
                  <a:srgbClr val="50687B"/>
                </a:solidFill>
                <a:latin typeface="Verdana"/>
                <a:cs typeface="Verdana"/>
              </a:rPr>
              <a:t> </a:t>
            </a:r>
            <a:r>
              <a:rPr lang="es" sz="900" dirty="0">
                <a:solidFill>
                  <a:srgbClr val="50687B"/>
                </a:solidFill>
                <a:latin typeface="Verdana"/>
                <a:cs typeface="Verdana"/>
              </a:rPr>
              <a:t>cualquier</a:t>
            </a:r>
            <a:r>
              <a:rPr lang="es" sz="900" spc="25" dirty="0">
                <a:solidFill>
                  <a:srgbClr val="50687B"/>
                </a:solidFill>
                <a:latin typeface="Verdana"/>
                <a:cs typeface="Verdana"/>
              </a:rPr>
              <a:t> </a:t>
            </a:r>
            <a:r>
              <a:rPr lang="es" sz="900" dirty="0">
                <a:solidFill>
                  <a:srgbClr val="50687B"/>
                </a:solidFill>
                <a:latin typeface="Verdana"/>
                <a:cs typeface="Verdana"/>
              </a:rPr>
              <a:t>dividendos</a:t>
            </a:r>
            <a:r>
              <a:rPr lang="es" sz="900" spc="25" dirty="0">
                <a:solidFill>
                  <a:srgbClr val="50687B"/>
                </a:solidFill>
                <a:latin typeface="Verdana"/>
                <a:cs typeface="Verdana"/>
              </a:rPr>
              <a:t> </a:t>
            </a:r>
            <a:r>
              <a:rPr lang="es" sz="900" dirty="0">
                <a:solidFill>
                  <a:srgbClr val="50687B"/>
                </a:solidFill>
                <a:latin typeface="Verdana"/>
                <a:cs typeface="Verdana"/>
              </a:rPr>
              <a:t>ganado</a:t>
            </a:r>
            <a:r>
              <a:rPr lang="es" sz="900" spc="25" dirty="0">
                <a:solidFill>
                  <a:srgbClr val="50687B"/>
                </a:solidFill>
                <a:latin typeface="Verdana"/>
                <a:cs typeface="Verdana"/>
              </a:rPr>
              <a:t> </a:t>
            </a:r>
            <a:r>
              <a:rPr lang="es" sz="900" dirty="0">
                <a:solidFill>
                  <a:srgbClr val="50687B"/>
                </a:solidFill>
                <a:latin typeface="Verdana"/>
                <a:cs typeface="Verdana"/>
              </a:rPr>
              <a:t>en</a:t>
            </a:r>
            <a:r>
              <a:rPr lang="es" sz="900" spc="25" dirty="0">
                <a:solidFill>
                  <a:srgbClr val="50687B"/>
                </a:solidFill>
                <a:latin typeface="Verdana"/>
                <a:cs typeface="Verdana"/>
              </a:rPr>
              <a:t> </a:t>
            </a:r>
            <a:r>
              <a:rPr lang="es" sz="900" dirty="0">
                <a:solidFill>
                  <a:srgbClr val="50687B"/>
                </a:solidFill>
                <a:latin typeface="Verdana"/>
                <a:cs typeface="Verdana"/>
              </a:rPr>
              <a:t>el</a:t>
            </a:r>
            <a:r>
              <a:rPr lang="es" sz="900" spc="25" dirty="0">
                <a:solidFill>
                  <a:srgbClr val="50687B"/>
                </a:solidFill>
                <a:latin typeface="Verdana"/>
                <a:cs typeface="Verdana"/>
              </a:rPr>
              <a:t> </a:t>
            </a:r>
            <a:r>
              <a:rPr lang="es" sz="900" dirty="0">
                <a:solidFill>
                  <a:srgbClr val="50687B"/>
                </a:solidFill>
                <a:latin typeface="Verdana"/>
                <a:cs typeface="Verdana"/>
              </a:rPr>
              <a:t>suscrito</a:t>
            </a:r>
            <a:r>
              <a:rPr lang="es" sz="900" spc="25" dirty="0">
                <a:solidFill>
                  <a:srgbClr val="50687B"/>
                </a:solidFill>
                <a:latin typeface="Verdana"/>
                <a:cs typeface="Verdana"/>
              </a:rPr>
              <a:t> </a:t>
            </a:r>
            <a:r>
              <a:rPr lang="es" sz="900" spc="-25" dirty="0">
                <a:solidFill>
                  <a:srgbClr val="50687B"/>
                </a:solidFill>
                <a:latin typeface="Verdana"/>
                <a:cs typeface="Verdana"/>
              </a:rPr>
              <a:t>acciones</a:t>
            </a:r>
            <a:r>
              <a:rPr lang="es" sz="900" spc="30" dirty="0">
                <a:solidFill>
                  <a:srgbClr val="50687B"/>
                </a:solidFill>
                <a:latin typeface="Verdana"/>
                <a:cs typeface="Verdana"/>
              </a:rPr>
              <a:t> </a:t>
            </a:r>
            <a:r>
              <a:rPr lang="es" sz="900" spc="50" dirty="0">
                <a:solidFill>
                  <a:srgbClr val="50687B"/>
                </a:solidFill>
                <a:latin typeface="Verdana"/>
                <a:cs typeface="Verdana"/>
              </a:rPr>
              <a:t>y</a:t>
            </a:r>
            <a:r>
              <a:rPr lang="es" sz="900" spc="25" dirty="0">
                <a:solidFill>
                  <a:srgbClr val="50687B"/>
                </a:solidFill>
                <a:latin typeface="Verdana"/>
                <a:cs typeface="Verdana"/>
              </a:rPr>
              <a:t> </a:t>
            </a:r>
            <a:r>
              <a:rPr lang="es" sz="900" spc="-25" dirty="0">
                <a:solidFill>
                  <a:srgbClr val="50687B"/>
                </a:solidFill>
                <a:latin typeface="Verdana"/>
                <a:cs typeface="Verdana"/>
              </a:rPr>
              <a:t>la </a:t>
            </a:r>
            <a:r>
              <a:rPr lang="es" sz="900" dirty="0">
                <a:solidFill>
                  <a:srgbClr val="50687B"/>
                </a:solidFill>
                <a:latin typeface="Verdana"/>
                <a:cs typeface="Verdana"/>
              </a:rPr>
              <a:t>reventa</a:t>
            </a:r>
            <a:r>
              <a:rPr lang="es" sz="900" spc="10" dirty="0">
                <a:solidFill>
                  <a:srgbClr val="50687B"/>
                </a:solidFill>
                <a:latin typeface="Verdana"/>
                <a:cs typeface="Verdana"/>
              </a:rPr>
              <a:t> </a:t>
            </a:r>
            <a:r>
              <a:rPr lang="es" sz="900" dirty="0">
                <a:solidFill>
                  <a:srgbClr val="50687B"/>
                </a:solidFill>
                <a:latin typeface="Verdana"/>
                <a:cs typeface="Verdana"/>
              </a:rPr>
              <a:t>de</a:t>
            </a:r>
            <a:r>
              <a:rPr lang="es" sz="900" spc="10" dirty="0">
                <a:solidFill>
                  <a:srgbClr val="50687B"/>
                </a:solidFill>
                <a:latin typeface="Verdana"/>
                <a:cs typeface="Verdana"/>
              </a:rPr>
              <a:t> </a:t>
            </a:r>
            <a:r>
              <a:rPr lang="es" sz="900" dirty="0">
                <a:solidFill>
                  <a:srgbClr val="50687B"/>
                </a:solidFill>
                <a:latin typeface="Verdana"/>
                <a:cs typeface="Verdana"/>
              </a:rPr>
              <a:t>aquellos</a:t>
            </a:r>
            <a:r>
              <a:rPr lang="es" sz="900" spc="10" dirty="0">
                <a:solidFill>
                  <a:srgbClr val="50687B"/>
                </a:solidFill>
                <a:latin typeface="Verdana"/>
                <a:cs typeface="Verdana"/>
              </a:rPr>
              <a:t> </a:t>
            </a:r>
            <a:r>
              <a:rPr lang="es" sz="900" spc="-25" dirty="0">
                <a:solidFill>
                  <a:srgbClr val="50687B"/>
                </a:solidFill>
                <a:latin typeface="Verdana"/>
                <a:cs typeface="Verdana"/>
              </a:rPr>
              <a:t>acciones</a:t>
            </a:r>
            <a:r>
              <a:rPr lang="es" sz="900" spc="15" dirty="0">
                <a:solidFill>
                  <a:srgbClr val="50687B"/>
                </a:solidFill>
                <a:latin typeface="Verdana"/>
                <a:cs typeface="Verdana"/>
              </a:rPr>
              <a:t> </a:t>
            </a:r>
            <a:r>
              <a:rPr lang="es" sz="900" dirty="0">
                <a:solidFill>
                  <a:srgbClr val="50687B"/>
                </a:solidFill>
                <a:latin typeface="Verdana"/>
                <a:cs typeface="Verdana"/>
              </a:rPr>
              <a:t>podría</a:t>
            </a:r>
            <a:r>
              <a:rPr lang="es" sz="900" spc="10" dirty="0">
                <a:solidFill>
                  <a:srgbClr val="50687B"/>
                </a:solidFill>
                <a:latin typeface="Verdana"/>
                <a:cs typeface="Verdana"/>
              </a:rPr>
              <a:t> </a:t>
            </a:r>
            <a:r>
              <a:rPr lang="es" sz="900" spc="55" dirty="0">
                <a:solidFill>
                  <a:srgbClr val="50687B"/>
                </a:solidFill>
                <a:latin typeface="Verdana"/>
                <a:cs typeface="Verdana"/>
              </a:rPr>
              <a:t>ser</a:t>
            </a:r>
            <a:r>
              <a:rPr lang="es" sz="900" spc="10" dirty="0">
                <a:solidFill>
                  <a:srgbClr val="50687B"/>
                </a:solidFill>
                <a:latin typeface="Verdana"/>
                <a:cs typeface="Verdana"/>
              </a:rPr>
              <a:t> </a:t>
            </a:r>
            <a:r>
              <a:rPr lang="es" sz="900" dirty="0">
                <a:solidFill>
                  <a:srgbClr val="50687B"/>
                </a:solidFill>
                <a:latin typeface="Verdana"/>
                <a:cs typeface="Verdana"/>
              </a:rPr>
              <a:t>responsable</a:t>
            </a:r>
            <a:r>
              <a:rPr lang="es" sz="900" spc="15" dirty="0">
                <a:solidFill>
                  <a:srgbClr val="50687B"/>
                </a:solidFill>
                <a:latin typeface="Verdana"/>
                <a:cs typeface="Verdana"/>
              </a:rPr>
              <a:t> </a:t>
            </a:r>
            <a:r>
              <a:rPr lang="es" sz="900" dirty="0">
                <a:solidFill>
                  <a:srgbClr val="50687B"/>
                </a:solidFill>
                <a:latin typeface="Verdana"/>
                <a:cs typeface="Verdana"/>
              </a:rPr>
              <a:t>a</a:t>
            </a:r>
            <a:r>
              <a:rPr lang="es" sz="900" spc="10" dirty="0">
                <a:solidFill>
                  <a:srgbClr val="50687B"/>
                </a:solidFill>
                <a:latin typeface="Verdana"/>
                <a:cs typeface="Verdana"/>
              </a:rPr>
              <a:t> </a:t>
            </a:r>
            <a:r>
              <a:rPr lang="es" sz="900" spc="-10" dirty="0">
                <a:solidFill>
                  <a:srgbClr val="50687B"/>
                </a:solidFill>
                <a:latin typeface="Verdana"/>
                <a:cs typeface="Verdana"/>
              </a:rPr>
              <a:t>impuesto,</a:t>
            </a:r>
            <a:r>
              <a:rPr lang="es" sz="900" spc="10" dirty="0">
                <a:solidFill>
                  <a:srgbClr val="50687B"/>
                </a:solidFill>
                <a:latin typeface="Verdana"/>
                <a:cs typeface="Verdana"/>
              </a:rPr>
              <a:t> </a:t>
            </a:r>
            <a:r>
              <a:rPr lang="es" sz="900" dirty="0">
                <a:solidFill>
                  <a:srgbClr val="50687B"/>
                </a:solidFill>
                <a:latin typeface="Verdana"/>
                <a:cs typeface="Verdana"/>
              </a:rPr>
              <a:t>o</a:t>
            </a:r>
            <a:r>
              <a:rPr lang="es" sz="900" spc="15" dirty="0">
                <a:solidFill>
                  <a:srgbClr val="50687B"/>
                </a:solidFill>
                <a:latin typeface="Verdana"/>
                <a:cs typeface="Verdana"/>
              </a:rPr>
              <a:t> </a:t>
            </a:r>
            <a:r>
              <a:rPr lang="es" sz="900" dirty="0">
                <a:solidFill>
                  <a:srgbClr val="50687B"/>
                </a:solidFill>
                <a:latin typeface="Verdana"/>
                <a:cs typeface="Verdana"/>
              </a:rPr>
              <a:t>tú</a:t>
            </a:r>
            <a:r>
              <a:rPr lang="es" sz="900" spc="10" dirty="0">
                <a:solidFill>
                  <a:srgbClr val="50687B"/>
                </a:solidFill>
                <a:latin typeface="Verdana"/>
                <a:cs typeface="Verdana"/>
              </a:rPr>
              <a:t> </a:t>
            </a:r>
            <a:r>
              <a:rPr lang="es" sz="900" dirty="0">
                <a:solidFill>
                  <a:srgbClr val="50687B"/>
                </a:solidFill>
                <a:latin typeface="Verdana"/>
                <a:cs typeface="Verdana"/>
              </a:rPr>
              <a:t>podría</a:t>
            </a:r>
            <a:r>
              <a:rPr lang="es" sz="900" spc="10" dirty="0">
                <a:solidFill>
                  <a:srgbClr val="50687B"/>
                </a:solidFill>
                <a:latin typeface="Verdana"/>
                <a:cs typeface="Verdana"/>
              </a:rPr>
              <a:t> </a:t>
            </a:r>
            <a:r>
              <a:rPr lang="es" sz="900" spc="55" dirty="0">
                <a:solidFill>
                  <a:srgbClr val="50687B"/>
                </a:solidFill>
                <a:latin typeface="Verdana"/>
                <a:cs typeface="Verdana"/>
              </a:rPr>
              <a:t>ser</a:t>
            </a:r>
            <a:r>
              <a:rPr lang="es" sz="900" spc="15" dirty="0">
                <a:solidFill>
                  <a:srgbClr val="50687B"/>
                </a:solidFill>
                <a:latin typeface="Verdana"/>
                <a:cs typeface="Verdana"/>
              </a:rPr>
              <a:t> </a:t>
            </a:r>
            <a:r>
              <a:rPr lang="es" sz="900" dirty="0">
                <a:solidFill>
                  <a:srgbClr val="50687B"/>
                </a:solidFill>
                <a:latin typeface="Verdana"/>
                <a:cs typeface="Verdana"/>
              </a:rPr>
              <a:t>requerido</a:t>
            </a:r>
            <a:r>
              <a:rPr lang="es" sz="900" spc="10" dirty="0">
                <a:solidFill>
                  <a:srgbClr val="50687B"/>
                </a:solidFill>
                <a:latin typeface="Verdana"/>
                <a:cs typeface="Verdana"/>
              </a:rPr>
              <a:t> </a:t>
            </a:r>
            <a:r>
              <a:rPr lang="es" sz="900" spc="-25" dirty="0">
                <a:solidFill>
                  <a:srgbClr val="50687B"/>
                </a:solidFill>
                <a:latin typeface="Verdana"/>
                <a:cs typeface="Verdana"/>
              </a:rPr>
              <a:t>para </a:t>
            </a:r>
            <a:r>
              <a:rPr lang="es" sz="900" dirty="0">
                <a:solidFill>
                  <a:srgbClr val="50687B"/>
                </a:solidFill>
                <a:latin typeface="Verdana"/>
                <a:cs typeface="Verdana"/>
              </a:rPr>
              <a:t>revelar la transacción</a:t>
            </a:r>
            <a:r>
              <a:rPr lang="es" sz="900" spc="5" dirty="0">
                <a:solidFill>
                  <a:srgbClr val="50687B"/>
                </a:solidFill>
                <a:latin typeface="Verdana"/>
                <a:cs typeface="Verdana"/>
              </a:rPr>
              <a:t> </a:t>
            </a:r>
            <a:r>
              <a:rPr lang="es" sz="900" dirty="0">
                <a:solidFill>
                  <a:srgbClr val="50687B"/>
                </a:solidFill>
                <a:latin typeface="Verdana"/>
                <a:cs typeface="Verdana"/>
              </a:rPr>
              <a:t>al impuesto</a:t>
            </a:r>
            <a:r>
              <a:rPr lang="es" sz="900" spc="5" dirty="0">
                <a:solidFill>
                  <a:srgbClr val="50687B"/>
                </a:solidFill>
                <a:latin typeface="Verdana"/>
                <a:cs typeface="Verdana"/>
              </a:rPr>
              <a:t> </a:t>
            </a:r>
            <a:r>
              <a:rPr lang="es" sz="900" spc="-10" dirty="0">
                <a:solidFill>
                  <a:srgbClr val="50687B"/>
                </a:solidFill>
                <a:latin typeface="Verdana"/>
                <a:cs typeface="Verdana"/>
              </a:rPr>
              <a:t>autoridades.</a:t>
            </a:r>
            <a:endParaRPr lang="en-US" sz="900" dirty="0">
              <a:latin typeface="Verdana"/>
              <a:cs typeface="Verdana"/>
            </a:endParaRPr>
          </a:p>
        </p:txBody>
      </p:sp>
      <p:sp>
        <p:nvSpPr>
          <p:cNvPr id="37" name="object 37"/>
          <p:cNvSpPr/>
          <p:nvPr/>
        </p:nvSpPr>
        <p:spPr>
          <a:xfrm>
            <a:off x="5867999" y="1343025"/>
            <a:ext cx="4248150" cy="0"/>
          </a:xfrm>
          <a:custGeom>
            <a:avLst/>
            <a:gdLst/>
            <a:ahLst/>
            <a:cxnLst/>
            <a:rect l="l" t="t" r="r" b="b"/>
            <a:pathLst>
              <a:path w="4248150">
                <a:moveTo>
                  <a:pt x="0" y="0"/>
                </a:moveTo>
                <a:lnTo>
                  <a:pt x="4247997" y="0"/>
                </a:lnTo>
              </a:path>
            </a:pathLst>
          </a:custGeom>
          <a:ln w="6350">
            <a:solidFill>
              <a:srgbClr val="162A75"/>
            </a:solidFill>
          </a:ln>
        </p:spPr>
        <p:txBody>
          <a:bodyPr wrap="square" lIns="0" tIns="0" rIns="0" bIns="0" rtlCol="0"/>
          <a:lstStyle/>
          <a:p>
            <a:endParaRPr/>
          </a:p>
        </p:txBody>
      </p:sp>
      <p:sp>
        <p:nvSpPr>
          <p:cNvPr id="38" name="object 38"/>
          <p:cNvSpPr/>
          <p:nvPr/>
        </p:nvSpPr>
        <p:spPr>
          <a:xfrm>
            <a:off x="5880100" y="2181225"/>
            <a:ext cx="4248150" cy="0"/>
          </a:xfrm>
          <a:custGeom>
            <a:avLst/>
            <a:gdLst/>
            <a:ahLst/>
            <a:cxnLst/>
            <a:rect l="l" t="t" r="r" b="b"/>
            <a:pathLst>
              <a:path w="4248150">
                <a:moveTo>
                  <a:pt x="0" y="0"/>
                </a:moveTo>
                <a:lnTo>
                  <a:pt x="4247997" y="0"/>
                </a:lnTo>
              </a:path>
            </a:pathLst>
          </a:custGeom>
          <a:ln w="6350">
            <a:solidFill>
              <a:srgbClr val="162A75"/>
            </a:solidFill>
          </a:ln>
        </p:spPr>
        <p:txBody>
          <a:bodyPr wrap="square" lIns="0" tIns="0" rIns="0" bIns="0" rtlCol="0"/>
          <a:lstStyle/>
          <a:p>
            <a:endParaRPr/>
          </a:p>
        </p:txBody>
      </p:sp>
      <p:sp>
        <p:nvSpPr>
          <p:cNvPr id="39" name="object 39"/>
          <p:cNvSpPr/>
          <p:nvPr/>
        </p:nvSpPr>
        <p:spPr>
          <a:xfrm>
            <a:off x="5880100" y="2943225"/>
            <a:ext cx="4248150" cy="0"/>
          </a:xfrm>
          <a:custGeom>
            <a:avLst/>
            <a:gdLst/>
            <a:ahLst/>
            <a:cxnLst/>
            <a:rect l="l" t="t" r="r" b="b"/>
            <a:pathLst>
              <a:path w="4248150">
                <a:moveTo>
                  <a:pt x="0" y="0"/>
                </a:moveTo>
                <a:lnTo>
                  <a:pt x="4247997" y="0"/>
                </a:lnTo>
              </a:path>
            </a:pathLst>
          </a:custGeom>
          <a:ln w="6350">
            <a:solidFill>
              <a:srgbClr val="162A75"/>
            </a:solidFill>
          </a:ln>
        </p:spPr>
        <p:txBody>
          <a:bodyPr wrap="square" lIns="0" tIns="0" rIns="0" bIns="0" rtlCol="0"/>
          <a:lstStyle/>
          <a:p>
            <a:endParaRPr/>
          </a:p>
        </p:txBody>
      </p:sp>
      <p:pic>
        <p:nvPicPr>
          <p:cNvPr id="41" name="Image 40">
            <a:extLst>
              <a:ext uri="{FF2B5EF4-FFF2-40B4-BE49-F238E27FC236}">
                <a16:creationId xmlns:a16="http://schemas.microsoft.com/office/drawing/2014/main" id="{4485A42A-DF08-A840-E51F-A30488D0D48F}"/>
              </a:ext>
            </a:extLst>
          </p:cNvPr>
          <p:cNvPicPr>
            <a:picLocks noChangeAspect="1"/>
          </p:cNvPicPr>
          <p:nvPr/>
        </p:nvPicPr>
        <p:blipFill>
          <a:blip r:embed="rId4"/>
          <a:stretch>
            <a:fillRect/>
          </a:stretch>
        </p:blipFill>
        <p:spPr>
          <a:xfrm>
            <a:off x="2402141" y="2714625"/>
            <a:ext cx="523875" cy="276225"/>
          </a:xfrm>
          <a:prstGeom prst="rect">
            <a:avLst/>
          </a:prstGeom>
        </p:spPr>
      </p:pic>
      <p:sp>
        <p:nvSpPr>
          <p:cNvPr id="42" name="object 7">
            <a:extLst>
              <a:ext uri="{FF2B5EF4-FFF2-40B4-BE49-F238E27FC236}">
                <a16:creationId xmlns:a16="http://schemas.microsoft.com/office/drawing/2014/main" id="{1EB78820-91B8-6BEB-CCE5-7CEB902780C6}"/>
              </a:ext>
            </a:extLst>
          </p:cNvPr>
          <p:cNvSpPr txBox="1"/>
          <p:nvPr/>
        </p:nvSpPr>
        <p:spPr>
          <a:xfrm>
            <a:off x="1136651" y="4101085"/>
            <a:ext cx="2984148" cy="476412"/>
          </a:xfrm>
          <a:prstGeom prst="rect">
            <a:avLst/>
          </a:prstGeom>
        </p:spPr>
        <p:txBody>
          <a:bodyPr vert="horz" wrap="square" lIns="0" tIns="67945" rIns="0" bIns="0" rtlCol="0">
            <a:spAutoFit/>
          </a:bodyPr>
          <a:lstStyle/>
          <a:p>
            <a:pPr algn="ctr">
              <a:lnSpc>
                <a:spcPct val="100000"/>
              </a:lnSpc>
              <a:spcBef>
                <a:spcPts val="535"/>
              </a:spcBef>
            </a:pPr>
            <a:r>
              <a:rPr lang="es" sz="1400" b="1" dirty="0" err="1">
                <a:solidFill>
                  <a:srgbClr val="162A75"/>
                </a:solidFill>
                <a:latin typeface="Tahoma"/>
                <a:cs typeface="Tahoma"/>
              </a:rPr>
              <a:t>octubre </a:t>
            </a:r>
            <a:r>
              <a:rPr lang="es" sz="1400" b="1" dirty="0">
                <a:solidFill>
                  <a:srgbClr val="162A75"/>
                </a:solidFill>
                <a:latin typeface="Tahoma"/>
                <a:cs typeface="Tahoma"/>
              </a:rPr>
              <a:t>,</a:t>
            </a:r>
            <a:r>
              <a:rPr sz="1400" b="1" spc="35" dirty="0">
                <a:solidFill>
                  <a:srgbClr val="162A75"/>
                </a:solidFill>
                <a:latin typeface="Tahoma"/>
                <a:cs typeface="Tahoma"/>
              </a:rPr>
              <a:t> </a:t>
            </a:r>
            <a:r>
              <a:rPr sz="1400" b="1" spc="-20" dirty="0">
                <a:solidFill>
                  <a:srgbClr val="162A75"/>
                </a:solidFill>
                <a:latin typeface="Tahoma"/>
                <a:cs typeface="Tahoma"/>
              </a:rPr>
              <a:t>2025</a:t>
            </a:r>
            <a:endParaRPr sz="1400" dirty="0">
              <a:latin typeface="Tahoma"/>
              <a:cs typeface="Tahoma"/>
            </a:endParaRPr>
          </a:p>
          <a:p>
            <a:pPr algn="ctr">
              <a:lnSpc>
                <a:spcPts val="1150"/>
              </a:lnSpc>
              <a:spcBef>
                <a:spcPts val="309"/>
              </a:spcBef>
            </a:pPr>
            <a:r>
              <a:rPr lang="es" sz="1000" dirty="0">
                <a:solidFill>
                  <a:srgbClr val="FFFFFF"/>
                </a:solidFill>
                <a:latin typeface="Verdana"/>
                <a:cs typeface="Verdana"/>
              </a:rPr>
              <a:t>Fecha límite para el </a:t>
            </a:r>
            <a:r>
              <a:rPr lang="es" sz="1000" dirty="0" err="1">
                <a:solidFill>
                  <a:srgbClr val="FFFFFF"/>
                </a:solidFill>
                <a:latin typeface="Verdana"/>
                <a:cs typeface="Verdana"/>
              </a:rPr>
              <a:t>pago </a:t>
            </a:r>
            <a:r>
              <a:rPr lang="es" sz="1000" dirty="0">
                <a:solidFill>
                  <a:srgbClr val="FFFFFF"/>
                </a:solidFill>
                <a:latin typeface="Verdana"/>
                <a:cs typeface="Verdana"/>
              </a:rPr>
              <a:t>de </a:t>
            </a:r>
            <a:r>
              <a:rPr lang="es" sz="1000" dirty="0" err="1">
                <a:solidFill>
                  <a:srgbClr val="FFFFFF"/>
                </a:solidFill>
                <a:latin typeface="Verdana"/>
                <a:cs typeface="Verdana"/>
              </a:rPr>
              <a:t>su</a:t>
            </a:r>
            <a:r>
              <a:rPr lang="es" sz="1000" dirty="0">
                <a:solidFill>
                  <a:srgbClr val="FFFFFF"/>
                </a:solidFill>
                <a:latin typeface="Verdana"/>
                <a:cs typeface="Verdana"/>
              </a:rPr>
              <a:t> </a:t>
            </a:r>
            <a:r>
              <a:rPr lang="es" sz="1000" dirty="0" err="1">
                <a:solidFill>
                  <a:srgbClr val="FFFFFF"/>
                </a:solidFill>
                <a:latin typeface="Verdana"/>
                <a:cs typeface="Verdana"/>
              </a:rPr>
              <a:t>suscripción</a:t>
            </a:r>
            <a:endParaRPr sz="1000" dirty="0">
              <a:latin typeface="Verdana"/>
              <a:cs typeface="Verdana"/>
            </a:endParaRPr>
          </a:p>
        </p:txBody>
      </p:sp>
      <p:pic>
        <p:nvPicPr>
          <p:cNvPr id="43" name="Image 42">
            <a:extLst>
              <a:ext uri="{FF2B5EF4-FFF2-40B4-BE49-F238E27FC236}">
                <a16:creationId xmlns:a16="http://schemas.microsoft.com/office/drawing/2014/main" id="{7759F221-BF8D-01A4-B4B4-5411FB9EF4CD}"/>
              </a:ext>
            </a:extLst>
          </p:cNvPr>
          <p:cNvPicPr>
            <a:picLocks noChangeAspect="1"/>
          </p:cNvPicPr>
          <p:nvPr/>
        </p:nvPicPr>
        <p:blipFill>
          <a:blip r:embed="rId4"/>
          <a:stretch>
            <a:fillRect/>
          </a:stretch>
        </p:blipFill>
        <p:spPr>
          <a:xfrm>
            <a:off x="2402141" y="3798041"/>
            <a:ext cx="523875" cy="276225"/>
          </a:xfrm>
          <a:prstGeom prst="rect">
            <a:avLst/>
          </a:prstGeom>
        </p:spPr>
      </p:pic>
      <p:pic>
        <p:nvPicPr>
          <p:cNvPr id="44" name="Image 43">
            <a:extLst>
              <a:ext uri="{FF2B5EF4-FFF2-40B4-BE49-F238E27FC236}">
                <a16:creationId xmlns:a16="http://schemas.microsoft.com/office/drawing/2014/main" id="{8C11A6DB-3F6A-2817-5DB9-640F1EB8E1C6}"/>
              </a:ext>
            </a:extLst>
          </p:cNvPr>
          <p:cNvPicPr>
            <a:picLocks noChangeAspect="1"/>
          </p:cNvPicPr>
          <p:nvPr/>
        </p:nvPicPr>
        <p:blipFill>
          <a:blip r:embed="rId4"/>
          <a:stretch>
            <a:fillRect/>
          </a:stretch>
        </p:blipFill>
        <p:spPr>
          <a:xfrm>
            <a:off x="2402141" y="4663490"/>
            <a:ext cx="523875" cy="276225"/>
          </a:xfrm>
          <a:prstGeom prst="rect">
            <a:avLst/>
          </a:prstGeom>
        </p:spPr>
      </p:pic>
      <p:pic>
        <p:nvPicPr>
          <p:cNvPr id="45" name="Image 44">
            <a:extLst>
              <a:ext uri="{FF2B5EF4-FFF2-40B4-BE49-F238E27FC236}">
                <a16:creationId xmlns:a16="http://schemas.microsoft.com/office/drawing/2014/main" id="{C8F10D72-D1E6-9DCB-4268-BE71A6336843}"/>
              </a:ext>
            </a:extLst>
          </p:cNvPr>
          <p:cNvPicPr>
            <a:picLocks noChangeAspect="1"/>
          </p:cNvPicPr>
          <p:nvPr/>
        </p:nvPicPr>
        <p:blipFill>
          <a:blip r:embed="rId4"/>
          <a:stretch>
            <a:fillRect/>
          </a:stretch>
        </p:blipFill>
        <p:spPr>
          <a:xfrm>
            <a:off x="2390904" y="5686570"/>
            <a:ext cx="523875" cy="276225"/>
          </a:xfrm>
          <a:prstGeom prst="rect">
            <a:avLst/>
          </a:prstGeom>
        </p:spPr>
      </p:pic>
      <p:sp>
        <p:nvSpPr>
          <p:cNvPr id="48" name="object 23">
            <a:extLst>
              <a:ext uri="{FF2B5EF4-FFF2-40B4-BE49-F238E27FC236}">
                <a16:creationId xmlns:a16="http://schemas.microsoft.com/office/drawing/2014/main" id="{AF1EED8A-F02C-E6DB-98D4-4AEF60B4692F}"/>
              </a:ext>
            </a:extLst>
          </p:cNvPr>
          <p:cNvSpPr txBox="1"/>
          <p:nvPr/>
        </p:nvSpPr>
        <p:spPr>
          <a:xfrm>
            <a:off x="5867984" y="2328378"/>
            <a:ext cx="4079240" cy="493790"/>
          </a:xfrm>
          <a:prstGeom prst="rect">
            <a:avLst/>
          </a:prstGeom>
        </p:spPr>
        <p:txBody>
          <a:bodyPr vert="horz" wrap="square" lIns="0" tIns="12700" rIns="0" bIns="0" rtlCol="0">
            <a:spAutoFit/>
          </a:bodyPr>
          <a:lstStyle/>
          <a:p>
            <a:pPr marL="12700" marR="5080">
              <a:lnSpc>
                <a:spcPct val="120400"/>
              </a:lnSpc>
              <a:spcBef>
                <a:spcPts val="100"/>
              </a:spcBef>
            </a:pPr>
            <a:r>
              <a:rPr lang="es" sz="900" spc="-35" dirty="0">
                <a:solidFill>
                  <a:srgbClr val="50687B"/>
                </a:solidFill>
                <a:latin typeface="Verdana"/>
                <a:cs typeface="Verdana"/>
              </a:rPr>
              <a:t>El</a:t>
            </a:r>
            <a:r>
              <a:rPr lang="es" sz="900" spc="20" dirty="0">
                <a:solidFill>
                  <a:srgbClr val="50687B"/>
                </a:solidFill>
                <a:latin typeface="Verdana"/>
                <a:cs typeface="Verdana"/>
              </a:rPr>
              <a:t> </a:t>
            </a:r>
            <a:r>
              <a:rPr lang="es" sz="900" spc="-20" dirty="0">
                <a:solidFill>
                  <a:srgbClr val="50687B"/>
                </a:solidFill>
                <a:latin typeface="Verdana"/>
                <a:cs typeface="Verdana"/>
              </a:rPr>
              <a:t>inversión</a:t>
            </a:r>
            <a:r>
              <a:rPr lang="es" sz="900" spc="20" dirty="0">
                <a:solidFill>
                  <a:srgbClr val="50687B"/>
                </a:solidFill>
                <a:latin typeface="Verdana"/>
                <a:cs typeface="Verdana"/>
              </a:rPr>
              <a:t> </a:t>
            </a:r>
            <a:r>
              <a:rPr lang="es" sz="900" dirty="0">
                <a:solidFill>
                  <a:srgbClr val="50687B"/>
                </a:solidFill>
                <a:latin typeface="Verdana"/>
                <a:cs typeface="Verdana"/>
              </a:rPr>
              <a:t>hace</a:t>
            </a:r>
            <a:r>
              <a:rPr lang="es" sz="900" spc="20" dirty="0">
                <a:solidFill>
                  <a:srgbClr val="50687B"/>
                </a:solidFill>
                <a:latin typeface="Verdana"/>
                <a:cs typeface="Verdana"/>
              </a:rPr>
              <a:t> </a:t>
            </a:r>
            <a:r>
              <a:rPr lang="es" sz="900" dirty="0">
                <a:solidFill>
                  <a:srgbClr val="50687B"/>
                </a:solidFill>
                <a:latin typeface="Verdana"/>
                <a:cs typeface="Verdana"/>
              </a:rPr>
              <a:t>no</a:t>
            </a:r>
            <a:r>
              <a:rPr lang="es" sz="900" spc="20" dirty="0">
                <a:solidFill>
                  <a:srgbClr val="50687B"/>
                </a:solidFill>
                <a:latin typeface="Verdana"/>
                <a:cs typeface="Verdana"/>
              </a:rPr>
              <a:t> </a:t>
            </a:r>
            <a:r>
              <a:rPr lang="es" sz="900" spc="50" dirty="0">
                <a:solidFill>
                  <a:srgbClr val="50687B"/>
                </a:solidFill>
                <a:latin typeface="Verdana"/>
                <a:cs typeface="Verdana"/>
              </a:rPr>
              <a:t>venir</a:t>
            </a:r>
            <a:r>
              <a:rPr lang="es" sz="900" spc="20" dirty="0">
                <a:solidFill>
                  <a:srgbClr val="50687B"/>
                </a:solidFill>
                <a:latin typeface="Verdana"/>
                <a:cs typeface="Verdana"/>
              </a:rPr>
              <a:t> </a:t>
            </a:r>
            <a:r>
              <a:rPr lang="es" sz="900" spc="-10" dirty="0">
                <a:solidFill>
                  <a:srgbClr val="50687B"/>
                </a:solidFill>
                <a:latin typeface="Verdana"/>
                <a:cs typeface="Verdana"/>
              </a:rPr>
              <a:t>con</a:t>
            </a:r>
            <a:r>
              <a:rPr lang="es" sz="900" spc="20" dirty="0">
                <a:solidFill>
                  <a:srgbClr val="50687B"/>
                </a:solidFill>
                <a:latin typeface="Verdana"/>
                <a:cs typeface="Verdana"/>
              </a:rPr>
              <a:t> </a:t>
            </a:r>
            <a:r>
              <a:rPr lang="es" sz="900" spc="75" dirty="0">
                <a:solidFill>
                  <a:srgbClr val="50687B"/>
                </a:solidFill>
                <a:latin typeface="Verdana"/>
                <a:cs typeface="Verdana"/>
              </a:rPr>
              <a:t>a</a:t>
            </a:r>
            <a:r>
              <a:rPr lang="es" sz="900" spc="20" dirty="0">
                <a:solidFill>
                  <a:srgbClr val="50687B"/>
                </a:solidFill>
                <a:latin typeface="Verdana"/>
                <a:cs typeface="Verdana"/>
              </a:rPr>
              <a:t> </a:t>
            </a:r>
            <a:r>
              <a:rPr lang="es" sz="900" dirty="0">
                <a:solidFill>
                  <a:srgbClr val="50687B"/>
                </a:solidFill>
                <a:latin typeface="Verdana"/>
                <a:cs typeface="Verdana"/>
              </a:rPr>
              <a:t>capital</a:t>
            </a:r>
            <a:r>
              <a:rPr lang="es" sz="900" spc="20" dirty="0">
                <a:solidFill>
                  <a:srgbClr val="50687B"/>
                </a:solidFill>
                <a:latin typeface="Verdana"/>
                <a:cs typeface="Verdana"/>
              </a:rPr>
              <a:t> </a:t>
            </a:r>
            <a:r>
              <a:rPr lang="es" sz="900" dirty="0">
                <a:solidFill>
                  <a:srgbClr val="50687B"/>
                </a:solidFill>
                <a:latin typeface="Verdana"/>
                <a:cs typeface="Verdana"/>
              </a:rPr>
              <a:t>garantizar.</a:t>
            </a:r>
            <a:r>
              <a:rPr lang="es" sz="900" spc="20" dirty="0">
                <a:solidFill>
                  <a:srgbClr val="50687B"/>
                </a:solidFill>
                <a:latin typeface="Verdana"/>
                <a:cs typeface="Verdana"/>
              </a:rPr>
              <a:t> </a:t>
            </a:r>
            <a:r>
              <a:rPr lang="es" sz="900" dirty="0">
                <a:solidFill>
                  <a:srgbClr val="50687B"/>
                </a:solidFill>
                <a:latin typeface="Verdana"/>
                <a:cs typeface="Verdana"/>
              </a:rPr>
              <a:t>Dado</a:t>
            </a:r>
            <a:r>
              <a:rPr lang="es" sz="900" spc="20" dirty="0">
                <a:solidFill>
                  <a:srgbClr val="50687B"/>
                </a:solidFill>
                <a:latin typeface="Verdana"/>
                <a:cs typeface="Verdana"/>
              </a:rPr>
              <a:t> </a:t>
            </a:r>
            <a:r>
              <a:rPr lang="es" sz="900" spc="-60" dirty="0">
                <a:solidFill>
                  <a:srgbClr val="50687B"/>
                </a:solidFill>
                <a:latin typeface="Verdana"/>
                <a:cs typeface="Verdana"/>
              </a:rPr>
              <a:t>este</a:t>
            </a:r>
            <a:r>
              <a:rPr lang="es" sz="900" spc="20" dirty="0">
                <a:solidFill>
                  <a:srgbClr val="50687B"/>
                </a:solidFill>
                <a:latin typeface="Verdana"/>
                <a:cs typeface="Verdana"/>
              </a:rPr>
              <a:t> </a:t>
            </a:r>
            <a:r>
              <a:rPr lang="es" sz="900" spc="-10" dirty="0">
                <a:solidFill>
                  <a:srgbClr val="50687B"/>
                </a:solidFill>
                <a:latin typeface="Verdana"/>
                <a:cs typeface="Verdana"/>
              </a:rPr>
              <a:t>riesgo, </a:t>
            </a:r>
            <a:r>
              <a:rPr lang="es" sz="900" spc="-50" dirty="0">
                <a:solidFill>
                  <a:srgbClr val="50687B"/>
                </a:solidFill>
                <a:latin typeface="Verdana"/>
                <a:cs typeface="Verdana"/>
              </a:rPr>
              <a:t>es</a:t>
            </a:r>
            <a:r>
              <a:rPr lang="es" sz="900" spc="-5" dirty="0">
                <a:solidFill>
                  <a:srgbClr val="50687B"/>
                </a:solidFill>
                <a:latin typeface="Verdana"/>
                <a:cs typeface="Verdana"/>
              </a:rPr>
              <a:t> </a:t>
            </a:r>
            <a:r>
              <a:rPr lang="es" sz="900" spc="-100" dirty="0">
                <a:solidFill>
                  <a:srgbClr val="50687B"/>
                </a:solidFill>
                <a:latin typeface="Verdana"/>
                <a:cs typeface="Verdana"/>
              </a:rPr>
              <a:t>es</a:t>
            </a:r>
            <a:r>
              <a:rPr lang="es" sz="900" spc="-5" dirty="0">
                <a:solidFill>
                  <a:srgbClr val="50687B"/>
                </a:solidFill>
                <a:latin typeface="Verdana"/>
                <a:cs typeface="Verdana"/>
              </a:rPr>
              <a:t> </a:t>
            </a:r>
            <a:r>
              <a:rPr lang="es" sz="900" spc="-10" dirty="0">
                <a:solidFill>
                  <a:srgbClr val="50687B"/>
                </a:solidFill>
                <a:latin typeface="Verdana"/>
                <a:cs typeface="Verdana"/>
              </a:rPr>
              <a:t>valer</a:t>
            </a:r>
            <a:r>
              <a:rPr lang="es" sz="900" spc="-5" dirty="0">
                <a:solidFill>
                  <a:srgbClr val="50687B"/>
                </a:solidFill>
                <a:latin typeface="Verdana"/>
                <a:cs typeface="Verdana"/>
              </a:rPr>
              <a:t> </a:t>
            </a:r>
            <a:r>
              <a:rPr lang="es" sz="900" dirty="0">
                <a:solidFill>
                  <a:srgbClr val="50687B"/>
                </a:solidFill>
                <a:latin typeface="Verdana"/>
                <a:cs typeface="Verdana"/>
              </a:rPr>
              <a:t>en vista de</a:t>
            </a:r>
            <a:r>
              <a:rPr lang="es" sz="900" spc="-5" dirty="0">
                <a:solidFill>
                  <a:srgbClr val="50687B"/>
                </a:solidFill>
                <a:latin typeface="Verdana"/>
                <a:cs typeface="Verdana"/>
              </a:rPr>
              <a:t> </a:t>
            </a:r>
            <a:r>
              <a:rPr lang="es" sz="900" dirty="0">
                <a:solidFill>
                  <a:srgbClr val="50687B"/>
                </a:solidFill>
                <a:latin typeface="Verdana"/>
                <a:cs typeface="Verdana"/>
              </a:rPr>
              <a:t>si</a:t>
            </a:r>
            <a:r>
              <a:rPr lang="es" sz="900" spc="-5" dirty="0">
                <a:solidFill>
                  <a:srgbClr val="50687B"/>
                </a:solidFill>
                <a:latin typeface="Verdana"/>
                <a:cs typeface="Verdana"/>
              </a:rPr>
              <a:t> </a:t>
            </a:r>
            <a:r>
              <a:rPr lang="es" sz="900" dirty="0">
                <a:solidFill>
                  <a:srgbClr val="50687B"/>
                </a:solidFill>
                <a:latin typeface="Verdana"/>
                <a:cs typeface="Verdana"/>
              </a:rPr>
              <a:t>tú</a:t>
            </a:r>
            <a:r>
              <a:rPr lang="es" sz="900" spc="-5" dirty="0">
                <a:solidFill>
                  <a:srgbClr val="50687B"/>
                </a:solidFill>
                <a:latin typeface="Verdana"/>
                <a:cs typeface="Verdana"/>
              </a:rPr>
              <a:t> </a:t>
            </a:r>
            <a:r>
              <a:rPr lang="es" sz="900" dirty="0">
                <a:solidFill>
                  <a:srgbClr val="50687B"/>
                </a:solidFill>
                <a:latin typeface="Verdana"/>
                <a:cs typeface="Verdana"/>
              </a:rPr>
              <a:t>necesidad de</a:t>
            </a:r>
            <a:r>
              <a:rPr lang="es" sz="900" spc="-5" dirty="0">
                <a:solidFill>
                  <a:srgbClr val="50687B"/>
                </a:solidFill>
                <a:latin typeface="Verdana"/>
                <a:cs typeface="Verdana"/>
              </a:rPr>
              <a:t> </a:t>
            </a:r>
            <a:r>
              <a:rPr lang="es" sz="900" spc="-30" dirty="0">
                <a:solidFill>
                  <a:srgbClr val="50687B"/>
                </a:solidFill>
                <a:latin typeface="Verdana"/>
                <a:cs typeface="Verdana"/>
              </a:rPr>
              <a:t>diversificar</a:t>
            </a:r>
            <a:r>
              <a:rPr lang="es" sz="900" spc="-5" dirty="0">
                <a:solidFill>
                  <a:srgbClr val="50687B"/>
                </a:solidFill>
                <a:latin typeface="Verdana"/>
                <a:cs typeface="Verdana"/>
              </a:rPr>
              <a:t> </a:t>
            </a:r>
            <a:r>
              <a:rPr lang="es" sz="900" spc="-20" dirty="0">
                <a:solidFill>
                  <a:srgbClr val="50687B"/>
                </a:solidFill>
                <a:latin typeface="Verdana"/>
                <a:cs typeface="Verdana"/>
              </a:rPr>
              <a:t>su</a:t>
            </a:r>
            <a:r>
              <a:rPr lang="es" sz="900" spc="-5" dirty="0">
                <a:solidFill>
                  <a:srgbClr val="50687B"/>
                </a:solidFill>
                <a:latin typeface="Verdana"/>
                <a:cs typeface="Verdana"/>
              </a:rPr>
              <a:t> </a:t>
            </a:r>
            <a:r>
              <a:rPr lang="es" sz="900" spc="-10" dirty="0">
                <a:solidFill>
                  <a:srgbClr val="50687B"/>
                </a:solidFill>
                <a:latin typeface="Verdana"/>
                <a:cs typeface="Verdana"/>
              </a:rPr>
              <a:t>cartera de inversiones.</a:t>
            </a:r>
            <a:endParaRPr lang="en-US" sz="900" dirty="0">
              <a:latin typeface="Verdana"/>
              <a:cs typeface="Verdana"/>
            </a:endParaRPr>
          </a:p>
        </p:txBody>
      </p:sp>
      <p:sp>
        <p:nvSpPr>
          <p:cNvPr id="49" name="object 23">
            <a:extLst>
              <a:ext uri="{FF2B5EF4-FFF2-40B4-BE49-F238E27FC236}">
                <a16:creationId xmlns:a16="http://schemas.microsoft.com/office/drawing/2014/main" id="{67E50581-79DA-AE56-DE67-2F2EA3B81FE0}"/>
              </a:ext>
            </a:extLst>
          </p:cNvPr>
          <p:cNvSpPr txBox="1"/>
          <p:nvPr/>
        </p:nvSpPr>
        <p:spPr>
          <a:xfrm>
            <a:off x="5867984" y="3095625"/>
            <a:ext cx="4079240" cy="327590"/>
          </a:xfrm>
          <a:prstGeom prst="rect">
            <a:avLst/>
          </a:prstGeom>
        </p:spPr>
        <p:txBody>
          <a:bodyPr vert="horz" wrap="square" lIns="0" tIns="12700" rIns="0" bIns="0" rtlCol="0">
            <a:spAutoFit/>
          </a:bodyPr>
          <a:lstStyle/>
          <a:p>
            <a:pPr marL="12700" marR="5080">
              <a:lnSpc>
                <a:spcPct val="120400"/>
              </a:lnSpc>
              <a:spcBef>
                <a:spcPts val="100"/>
              </a:spcBef>
            </a:pPr>
            <a:r>
              <a:rPr lang="es" sz="900" dirty="0">
                <a:solidFill>
                  <a:srgbClr val="50687B"/>
                </a:solidFill>
                <a:latin typeface="Verdana"/>
                <a:cs typeface="Verdana"/>
              </a:rPr>
              <a:t>Como</a:t>
            </a:r>
            <a:r>
              <a:rPr lang="es" sz="900" spc="45" dirty="0">
                <a:solidFill>
                  <a:srgbClr val="50687B"/>
                </a:solidFill>
                <a:latin typeface="Verdana"/>
                <a:cs typeface="Verdana"/>
              </a:rPr>
              <a:t> </a:t>
            </a:r>
            <a:r>
              <a:rPr lang="es" sz="900" dirty="0">
                <a:solidFill>
                  <a:srgbClr val="50687B"/>
                </a:solidFill>
                <a:latin typeface="Verdana"/>
                <a:cs typeface="Verdana"/>
              </a:rPr>
              <a:t>con</a:t>
            </a:r>
            <a:r>
              <a:rPr lang="es" sz="900" spc="45" dirty="0">
                <a:solidFill>
                  <a:srgbClr val="50687B"/>
                </a:solidFill>
                <a:latin typeface="Verdana"/>
                <a:cs typeface="Verdana"/>
              </a:rPr>
              <a:t> </a:t>
            </a:r>
            <a:r>
              <a:rPr lang="es" sz="900" dirty="0">
                <a:solidFill>
                  <a:srgbClr val="50687B"/>
                </a:solidFill>
                <a:latin typeface="Verdana"/>
                <a:cs typeface="Verdana"/>
              </a:rPr>
              <a:t>cualquier</a:t>
            </a:r>
            <a:r>
              <a:rPr lang="es" sz="900" spc="45" dirty="0">
                <a:solidFill>
                  <a:srgbClr val="50687B"/>
                </a:solidFill>
                <a:latin typeface="Verdana"/>
                <a:cs typeface="Verdana"/>
              </a:rPr>
              <a:t> </a:t>
            </a:r>
            <a:r>
              <a:rPr lang="es" sz="900" spc="-20" dirty="0">
                <a:solidFill>
                  <a:srgbClr val="50687B"/>
                </a:solidFill>
                <a:latin typeface="Verdana"/>
                <a:cs typeface="Verdana"/>
              </a:rPr>
              <a:t>inversión,</a:t>
            </a:r>
            <a:r>
              <a:rPr lang="es" sz="900" spc="45" dirty="0">
                <a:solidFill>
                  <a:srgbClr val="50687B"/>
                </a:solidFill>
                <a:latin typeface="Verdana"/>
                <a:cs typeface="Verdana"/>
              </a:rPr>
              <a:t> </a:t>
            </a:r>
            <a:r>
              <a:rPr lang="es" sz="900" dirty="0">
                <a:solidFill>
                  <a:srgbClr val="50687B"/>
                </a:solidFill>
                <a:latin typeface="Verdana"/>
                <a:cs typeface="Verdana"/>
              </a:rPr>
              <a:t>pasado</a:t>
            </a:r>
            <a:r>
              <a:rPr lang="es" sz="900" spc="45" dirty="0">
                <a:solidFill>
                  <a:srgbClr val="50687B"/>
                </a:solidFill>
                <a:latin typeface="Verdana"/>
                <a:cs typeface="Verdana"/>
              </a:rPr>
              <a:t> </a:t>
            </a:r>
            <a:r>
              <a:rPr lang="es" sz="900" dirty="0">
                <a:solidFill>
                  <a:srgbClr val="50687B"/>
                </a:solidFill>
                <a:latin typeface="Verdana"/>
                <a:cs typeface="Verdana"/>
              </a:rPr>
              <a:t>actuación</a:t>
            </a:r>
            <a:r>
              <a:rPr lang="es" sz="900" spc="50" dirty="0">
                <a:solidFill>
                  <a:srgbClr val="50687B"/>
                </a:solidFill>
                <a:latin typeface="Verdana"/>
                <a:cs typeface="Verdana"/>
              </a:rPr>
              <a:t> </a:t>
            </a:r>
            <a:r>
              <a:rPr lang="es" sz="900" spc="-90" dirty="0">
                <a:solidFill>
                  <a:srgbClr val="50687B"/>
                </a:solidFill>
                <a:latin typeface="Verdana"/>
                <a:cs typeface="Verdana"/>
              </a:rPr>
              <a:t>es</a:t>
            </a:r>
            <a:r>
              <a:rPr lang="es" sz="900" spc="45" dirty="0">
                <a:solidFill>
                  <a:srgbClr val="50687B"/>
                </a:solidFill>
                <a:latin typeface="Verdana"/>
                <a:cs typeface="Verdana"/>
              </a:rPr>
              <a:t> </a:t>
            </a:r>
            <a:r>
              <a:rPr lang="es" sz="900" dirty="0">
                <a:solidFill>
                  <a:srgbClr val="50687B"/>
                </a:solidFill>
                <a:latin typeface="Verdana"/>
                <a:cs typeface="Verdana"/>
              </a:rPr>
              <a:t>No</a:t>
            </a:r>
            <a:r>
              <a:rPr lang="es" sz="900" spc="45" dirty="0">
                <a:solidFill>
                  <a:srgbClr val="50687B"/>
                </a:solidFill>
                <a:latin typeface="Verdana"/>
                <a:cs typeface="Verdana"/>
              </a:rPr>
              <a:t> </a:t>
            </a:r>
            <a:r>
              <a:rPr lang="es" sz="900" dirty="0">
                <a:solidFill>
                  <a:srgbClr val="50687B"/>
                </a:solidFill>
                <a:latin typeface="Verdana"/>
                <a:cs typeface="Verdana"/>
              </a:rPr>
              <a:t>garantizar</a:t>
            </a:r>
            <a:r>
              <a:rPr lang="es" sz="900" spc="45" dirty="0">
                <a:solidFill>
                  <a:srgbClr val="50687B"/>
                </a:solidFill>
                <a:latin typeface="Verdana"/>
                <a:cs typeface="Verdana"/>
              </a:rPr>
              <a:t> </a:t>
            </a:r>
            <a:r>
              <a:rPr lang="es" sz="900" dirty="0">
                <a:solidFill>
                  <a:srgbClr val="50687B"/>
                </a:solidFill>
                <a:latin typeface="Verdana"/>
                <a:cs typeface="Verdana"/>
              </a:rPr>
              <a:t>de</a:t>
            </a:r>
            <a:r>
              <a:rPr lang="es" sz="900" spc="45" dirty="0">
                <a:solidFill>
                  <a:srgbClr val="50687B"/>
                </a:solidFill>
                <a:latin typeface="Verdana"/>
                <a:cs typeface="Verdana"/>
              </a:rPr>
              <a:t> </a:t>
            </a:r>
            <a:r>
              <a:rPr lang="es" sz="900" spc="-10" dirty="0">
                <a:solidFill>
                  <a:srgbClr val="50687B"/>
                </a:solidFill>
                <a:latin typeface="Verdana"/>
                <a:cs typeface="Verdana"/>
              </a:rPr>
              <a:t>resultados futuros.</a:t>
            </a:r>
            <a:endParaRPr lang="en-US" sz="900" dirty="0">
              <a:latin typeface="Verdana"/>
              <a:cs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4460" y="5691923"/>
            <a:ext cx="4599305" cy="1462452"/>
          </a:xfrm>
          <a:prstGeom prst="rect">
            <a:avLst/>
          </a:prstGeom>
        </p:spPr>
        <p:txBody>
          <a:bodyPr vert="horz" wrap="square" lIns="0" tIns="12700" rIns="0" bIns="0" rtlCol="0">
            <a:spAutoFit/>
          </a:bodyPr>
          <a:lstStyle/>
          <a:p>
            <a:pPr marL="12700">
              <a:lnSpc>
                <a:spcPct val="100000"/>
              </a:lnSpc>
              <a:spcBef>
                <a:spcPts val="100"/>
              </a:spcBef>
            </a:pPr>
            <a:r>
              <a:rPr lang="es" sz="500" spc="-10" dirty="0">
                <a:solidFill>
                  <a:srgbClr val="50687B"/>
                </a:solidFill>
                <a:latin typeface="Verdana"/>
                <a:cs typeface="Verdana"/>
              </a:rPr>
              <a:t>DESCARGO DE RESPONSABILIDAD</a:t>
            </a:r>
            <a:endParaRPr lang="en-US" sz="500" dirty="0">
              <a:latin typeface="Verdana"/>
              <a:cs typeface="Verdana"/>
            </a:endParaRPr>
          </a:p>
          <a:p>
            <a:pPr marL="12700" marR="5080" algn="just">
              <a:lnSpc>
                <a:spcPct val="116700"/>
              </a:lnSpc>
              <a:spcBef>
                <a:spcPts val="280"/>
              </a:spcBef>
            </a:pPr>
            <a:r>
              <a:rPr lang="es" sz="500" spc="-55" dirty="0">
                <a:solidFill>
                  <a:srgbClr val="50687B"/>
                </a:solidFill>
                <a:latin typeface="Verdana"/>
                <a:cs typeface="Verdana"/>
              </a:rPr>
              <a:t>Este</a:t>
            </a:r>
            <a:r>
              <a:rPr lang="es" sz="500" spc="10" dirty="0">
                <a:solidFill>
                  <a:srgbClr val="50687B"/>
                </a:solidFill>
                <a:latin typeface="Verdana"/>
                <a:cs typeface="Verdana"/>
              </a:rPr>
              <a:t> </a:t>
            </a:r>
            <a:r>
              <a:rPr lang="es" sz="500" dirty="0">
                <a:solidFill>
                  <a:srgbClr val="50687B"/>
                </a:solidFill>
                <a:latin typeface="Verdana"/>
                <a:cs typeface="Verdana"/>
              </a:rPr>
              <a:t>folleto</a:t>
            </a:r>
            <a:r>
              <a:rPr lang="es" sz="500" spc="-20" dirty="0">
                <a:solidFill>
                  <a:srgbClr val="50687B"/>
                </a:solidFill>
                <a:latin typeface="Verdana"/>
                <a:cs typeface="Verdana"/>
              </a:rPr>
              <a:t> </a:t>
            </a:r>
            <a:r>
              <a:rPr lang="es" sz="500" spc="-80" dirty="0">
                <a:solidFill>
                  <a:srgbClr val="50687B"/>
                </a:solidFill>
                <a:latin typeface="Verdana"/>
                <a:cs typeface="Verdana"/>
              </a:rPr>
              <a:t>es</a:t>
            </a:r>
            <a:r>
              <a:rPr lang="es" sz="500" spc="35" dirty="0">
                <a:solidFill>
                  <a:srgbClr val="50687B"/>
                </a:solidFill>
                <a:latin typeface="Verdana"/>
                <a:cs typeface="Verdana"/>
              </a:rPr>
              <a:t> </a:t>
            </a:r>
            <a:r>
              <a:rPr lang="es" sz="500" spc="-10" dirty="0">
                <a:solidFill>
                  <a:srgbClr val="50687B"/>
                </a:solidFill>
                <a:latin typeface="Verdana"/>
                <a:cs typeface="Verdana"/>
              </a:rPr>
              <a:t>para</a:t>
            </a:r>
            <a:r>
              <a:rPr lang="es" sz="500" spc="10" dirty="0">
                <a:solidFill>
                  <a:srgbClr val="50687B"/>
                </a:solidFill>
                <a:latin typeface="Verdana"/>
                <a:cs typeface="Verdana"/>
              </a:rPr>
              <a:t> </a:t>
            </a:r>
            <a:r>
              <a:rPr lang="es" sz="500" dirty="0">
                <a:solidFill>
                  <a:srgbClr val="50687B"/>
                </a:solidFill>
                <a:latin typeface="Verdana"/>
                <a:cs typeface="Verdana"/>
              </a:rPr>
              <a:t>el</a:t>
            </a:r>
            <a:r>
              <a:rPr lang="es" sz="500" spc="5" dirty="0">
                <a:solidFill>
                  <a:srgbClr val="50687B"/>
                </a:solidFill>
                <a:latin typeface="Verdana"/>
                <a:cs typeface="Verdana"/>
              </a:rPr>
              <a:t> </a:t>
            </a:r>
            <a:r>
              <a:rPr lang="es" sz="500" dirty="0">
                <a:solidFill>
                  <a:srgbClr val="50687B"/>
                </a:solidFill>
                <a:latin typeface="Verdana"/>
                <a:cs typeface="Verdana"/>
              </a:rPr>
              <a:t>atención</a:t>
            </a:r>
            <a:r>
              <a:rPr lang="es" sz="500" spc="10" dirty="0">
                <a:solidFill>
                  <a:srgbClr val="50687B"/>
                </a:solidFill>
                <a:latin typeface="Verdana"/>
                <a:cs typeface="Verdana"/>
              </a:rPr>
              <a:t> </a:t>
            </a:r>
            <a:r>
              <a:rPr lang="es" sz="500" dirty="0">
                <a:solidFill>
                  <a:srgbClr val="50687B"/>
                </a:solidFill>
                <a:latin typeface="Verdana"/>
                <a:cs typeface="Verdana"/>
              </a:rPr>
              <a:t>de</a:t>
            </a:r>
            <a:r>
              <a:rPr lang="es" sz="500" spc="10" dirty="0">
                <a:solidFill>
                  <a:srgbClr val="50687B"/>
                </a:solidFill>
                <a:latin typeface="Verdana"/>
                <a:cs typeface="Verdana"/>
              </a:rPr>
              <a:t> </a:t>
            </a:r>
            <a:r>
              <a:rPr lang="es" sz="500" dirty="0">
                <a:solidFill>
                  <a:srgbClr val="50687B"/>
                </a:solidFill>
                <a:latin typeface="Verdana"/>
                <a:cs typeface="Verdana"/>
              </a:rPr>
              <a:t>elegible</a:t>
            </a:r>
            <a:r>
              <a:rPr lang="es" sz="500" spc="10" dirty="0">
                <a:solidFill>
                  <a:srgbClr val="50687B"/>
                </a:solidFill>
                <a:latin typeface="Verdana"/>
                <a:cs typeface="Verdana"/>
              </a:rPr>
              <a:t> </a:t>
            </a:r>
            <a:r>
              <a:rPr lang="es" sz="500" spc="-50" dirty="0">
                <a:solidFill>
                  <a:srgbClr val="50687B"/>
                </a:solidFill>
                <a:latin typeface="Verdana"/>
                <a:cs typeface="Verdana"/>
              </a:rPr>
              <a:t>Elis</a:t>
            </a:r>
            <a:r>
              <a:rPr lang="es" sz="500" spc="5" dirty="0">
                <a:solidFill>
                  <a:srgbClr val="50687B"/>
                </a:solidFill>
                <a:latin typeface="Verdana"/>
                <a:cs typeface="Verdana"/>
              </a:rPr>
              <a:t> </a:t>
            </a:r>
            <a:r>
              <a:rPr lang="es" sz="500" dirty="0">
                <a:solidFill>
                  <a:srgbClr val="50687B"/>
                </a:solidFill>
                <a:latin typeface="Verdana"/>
                <a:cs typeface="Verdana"/>
              </a:rPr>
              <a:t>empleados</a:t>
            </a:r>
            <a:r>
              <a:rPr lang="es" sz="500" spc="10" dirty="0">
                <a:solidFill>
                  <a:srgbClr val="50687B"/>
                </a:solidFill>
                <a:latin typeface="Verdana"/>
                <a:cs typeface="Verdana"/>
              </a:rPr>
              <a:t> </a:t>
            </a:r>
            <a:r>
              <a:rPr lang="es" sz="500" spc="-20" dirty="0">
                <a:solidFill>
                  <a:srgbClr val="50687B"/>
                </a:solidFill>
                <a:latin typeface="Verdana"/>
                <a:cs typeface="Verdana"/>
              </a:rPr>
              <a:t>solo.</a:t>
            </a:r>
            <a:r>
              <a:rPr lang="es" sz="500" spc="10" dirty="0">
                <a:solidFill>
                  <a:srgbClr val="50687B"/>
                </a:solidFill>
                <a:latin typeface="Verdana"/>
                <a:cs typeface="Verdana"/>
              </a:rPr>
              <a:t> </a:t>
            </a:r>
            <a:r>
              <a:rPr lang="es" sz="500" spc="-30" dirty="0">
                <a:solidFill>
                  <a:srgbClr val="50687B"/>
                </a:solidFill>
                <a:latin typeface="Verdana"/>
                <a:cs typeface="Verdana"/>
              </a:rPr>
              <a:t>De Elis</a:t>
            </a:r>
            <a:r>
              <a:rPr lang="es" sz="500" spc="10" dirty="0">
                <a:solidFill>
                  <a:srgbClr val="50687B"/>
                </a:solidFill>
                <a:latin typeface="Verdana"/>
                <a:cs typeface="Verdana"/>
              </a:rPr>
              <a:t> </a:t>
            </a:r>
            <a:r>
              <a:rPr lang="es" sz="500" spc="-10" dirty="0">
                <a:solidFill>
                  <a:srgbClr val="50687B"/>
                </a:solidFill>
                <a:latin typeface="Verdana"/>
                <a:cs typeface="Verdana"/>
              </a:rPr>
              <a:t>Universal</a:t>
            </a:r>
            <a:r>
              <a:rPr lang="es" sz="500" spc="10" dirty="0">
                <a:solidFill>
                  <a:srgbClr val="50687B"/>
                </a:solidFill>
                <a:latin typeface="Verdana"/>
                <a:cs typeface="Verdana"/>
              </a:rPr>
              <a:t> </a:t>
            </a:r>
            <a:r>
              <a:rPr lang="es" sz="500" spc="-10" dirty="0">
                <a:solidFill>
                  <a:srgbClr val="50687B"/>
                </a:solidFill>
                <a:latin typeface="Verdana"/>
                <a:cs typeface="Verdana"/>
              </a:rPr>
              <a:t>Registro</a:t>
            </a:r>
            <a:r>
              <a:rPr lang="es" sz="500" spc="5" dirty="0">
                <a:solidFill>
                  <a:srgbClr val="50687B"/>
                </a:solidFill>
                <a:latin typeface="Verdana"/>
                <a:cs typeface="Verdana"/>
              </a:rPr>
              <a:t> </a:t>
            </a:r>
            <a:r>
              <a:rPr lang="es" sz="500" dirty="0">
                <a:solidFill>
                  <a:srgbClr val="50687B"/>
                </a:solidFill>
                <a:latin typeface="Verdana"/>
                <a:cs typeface="Verdana"/>
              </a:rPr>
              <a:t>Documento,</a:t>
            </a:r>
            <a:r>
              <a:rPr lang="es" sz="500" spc="10" dirty="0">
                <a:solidFill>
                  <a:srgbClr val="50687B"/>
                </a:solidFill>
                <a:latin typeface="Verdana"/>
                <a:cs typeface="Verdana"/>
              </a:rPr>
              <a:t> </a:t>
            </a:r>
            <a:r>
              <a:rPr lang="es" sz="500" dirty="0">
                <a:solidFill>
                  <a:srgbClr val="50687B"/>
                </a:solidFill>
                <a:latin typeface="Verdana"/>
                <a:cs typeface="Verdana"/>
              </a:rPr>
              <a:t>como</a:t>
            </a:r>
            <a:r>
              <a:rPr lang="es" sz="500" spc="10" dirty="0">
                <a:solidFill>
                  <a:srgbClr val="50687B"/>
                </a:solidFill>
                <a:latin typeface="Verdana"/>
                <a:cs typeface="Verdana"/>
              </a:rPr>
              <a:t> </a:t>
            </a:r>
            <a:r>
              <a:rPr lang="es" sz="500" dirty="0">
                <a:solidFill>
                  <a:srgbClr val="50687B"/>
                </a:solidFill>
                <a:latin typeface="Verdana"/>
                <a:cs typeface="Verdana"/>
              </a:rPr>
              <a:t>Bueno</a:t>
            </a:r>
            <a:r>
              <a:rPr lang="es" sz="500" spc="10" dirty="0">
                <a:solidFill>
                  <a:srgbClr val="50687B"/>
                </a:solidFill>
                <a:latin typeface="Verdana"/>
                <a:cs typeface="Verdana"/>
              </a:rPr>
              <a:t> </a:t>
            </a:r>
            <a:r>
              <a:rPr lang="es" sz="500" dirty="0">
                <a:solidFill>
                  <a:srgbClr val="50687B"/>
                </a:solidFill>
                <a:latin typeface="Verdana"/>
                <a:cs typeface="Verdana"/>
              </a:rPr>
              <a:t>como</a:t>
            </a:r>
            <a:r>
              <a:rPr lang="es" sz="500" spc="5" dirty="0">
                <a:solidFill>
                  <a:srgbClr val="50687B"/>
                </a:solidFill>
                <a:latin typeface="Verdana"/>
                <a:cs typeface="Verdana"/>
              </a:rPr>
              <a:t> </a:t>
            </a:r>
            <a:r>
              <a:rPr lang="es" sz="500" dirty="0">
                <a:solidFill>
                  <a:srgbClr val="50687B"/>
                </a:solidFill>
                <a:latin typeface="Verdana"/>
                <a:cs typeface="Verdana"/>
              </a:rPr>
              <a:t>otro</a:t>
            </a:r>
            <a:r>
              <a:rPr lang="es" sz="500" spc="10" dirty="0">
                <a:solidFill>
                  <a:srgbClr val="50687B"/>
                </a:solidFill>
                <a:latin typeface="Verdana"/>
                <a:cs typeface="Verdana"/>
              </a:rPr>
              <a:t> </a:t>
            </a:r>
            <a:r>
              <a:rPr lang="es" sz="500" dirty="0">
                <a:solidFill>
                  <a:srgbClr val="50687B"/>
                </a:solidFill>
                <a:latin typeface="Verdana"/>
                <a:cs typeface="Verdana"/>
              </a:rPr>
              <a:t>información</a:t>
            </a:r>
            <a:r>
              <a:rPr lang="es" sz="500" spc="10" dirty="0">
                <a:solidFill>
                  <a:srgbClr val="50687B"/>
                </a:solidFill>
                <a:latin typeface="Verdana"/>
                <a:cs typeface="Verdana"/>
              </a:rPr>
              <a:t> </a:t>
            </a:r>
            <a:r>
              <a:rPr lang="es" sz="500" spc="-10" dirty="0">
                <a:solidFill>
                  <a:srgbClr val="50687B"/>
                </a:solidFill>
                <a:latin typeface="Verdana"/>
                <a:cs typeface="Verdana"/>
              </a:rPr>
              <a:t>documentos,</a:t>
            </a:r>
            <a:r>
              <a:rPr lang="es" sz="500" spc="500" dirty="0">
                <a:solidFill>
                  <a:srgbClr val="50687B"/>
                </a:solidFill>
                <a:latin typeface="Verdana"/>
                <a:cs typeface="Verdana"/>
              </a:rPr>
              <a:t> </a:t>
            </a:r>
            <a:r>
              <a:rPr lang="es" sz="500" dirty="0">
                <a:solidFill>
                  <a:srgbClr val="50687B"/>
                </a:solidFill>
                <a:latin typeface="Verdana"/>
                <a:cs typeface="Verdana"/>
              </a:rPr>
              <a:t>incluido</a:t>
            </a:r>
            <a:r>
              <a:rPr lang="es" sz="500" spc="70" dirty="0">
                <a:solidFill>
                  <a:srgbClr val="50687B"/>
                </a:solidFill>
                <a:latin typeface="Verdana"/>
                <a:cs typeface="Verdana"/>
              </a:rPr>
              <a:t> </a:t>
            </a:r>
            <a:r>
              <a:rPr lang="es" sz="500" dirty="0">
                <a:solidFill>
                  <a:srgbClr val="50687B"/>
                </a:solidFill>
                <a:latin typeface="Verdana"/>
                <a:cs typeface="Verdana"/>
              </a:rPr>
              <a:t>el</a:t>
            </a:r>
            <a:r>
              <a:rPr lang="es" sz="500" spc="70" dirty="0">
                <a:solidFill>
                  <a:srgbClr val="50687B"/>
                </a:solidFill>
                <a:latin typeface="Verdana"/>
                <a:cs typeface="Verdana"/>
              </a:rPr>
              <a:t> </a:t>
            </a:r>
            <a:r>
              <a:rPr lang="es" sz="500" dirty="0">
                <a:solidFill>
                  <a:srgbClr val="50687B"/>
                </a:solidFill>
                <a:latin typeface="Verdana"/>
                <a:cs typeface="Verdana"/>
              </a:rPr>
              <a:t>periódico</a:t>
            </a:r>
            <a:r>
              <a:rPr lang="es" sz="500" spc="75" dirty="0">
                <a:solidFill>
                  <a:srgbClr val="50687B"/>
                </a:solidFill>
                <a:latin typeface="Verdana"/>
                <a:cs typeface="Verdana"/>
              </a:rPr>
              <a:t> </a:t>
            </a:r>
            <a:r>
              <a:rPr lang="es" sz="500" dirty="0">
                <a:solidFill>
                  <a:srgbClr val="50687B"/>
                </a:solidFill>
                <a:latin typeface="Verdana"/>
                <a:cs typeface="Verdana"/>
              </a:rPr>
              <a:t>financiero</a:t>
            </a:r>
            <a:r>
              <a:rPr lang="es" sz="500" spc="70" dirty="0">
                <a:solidFill>
                  <a:srgbClr val="50687B"/>
                </a:solidFill>
                <a:latin typeface="Verdana"/>
                <a:cs typeface="Verdana"/>
              </a:rPr>
              <a:t> </a:t>
            </a:r>
            <a:r>
              <a:rPr lang="es" sz="500" spc="-10" dirty="0">
                <a:solidFill>
                  <a:srgbClr val="50687B"/>
                </a:solidFill>
                <a:latin typeface="Verdana"/>
                <a:cs typeface="Verdana"/>
              </a:rPr>
              <a:t>informes,</a:t>
            </a:r>
            <a:r>
              <a:rPr lang="es" sz="500" spc="75" dirty="0">
                <a:solidFill>
                  <a:srgbClr val="50687B"/>
                </a:solidFill>
                <a:latin typeface="Verdana"/>
                <a:cs typeface="Verdana"/>
              </a:rPr>
              <a:t> </a:t>
            </a:r>
            <a:r>
              <a:rPr lang="es" sz="500" dirty="0">
                <a:solidFill>
                  <a:srgbClr val="50687B"/>
                </a:solidFill>
                <a:latin typeface="Verdana"/>
                <a:cs typeface="Verdana"/>
              </a:rPr>
              <a:t>son</a:t>
            </a:r>
            <a:r>
              <a:rPr lang="es" sz="500" spc="70" dirty="0">
                <a:solidFill>
                  <a:srgbClr val="50687B"/>
                </a:solidFill>
                <a:latin typeface="Verdana"/>
                <a:cs typeface="Verdana"/>
              </a:rPr>
              <a:t> </a:t>
            </a:r>
            <a:r>
              <a:rPr lang="es" sz="500" dirty="0">
                <a:solidFill>
                  <a:srgbClr val="50687B"/>
                </a:solidFill>
                <a:latin typeface="Verdana"/>
                <a:cs typeface="Verdana"/>
              </a:rPr>
              <a:t>disponible</a:t>
            </a:r>
            <a:r>
              <a:rPr lang="es" sz="500" spc="70" dirty="0">
                <a:solidFill>
                  <a:srgbClr val="50687B"/>
                </a:solidFill>
                <a:latin typeface="Verdana"/>
                <a:cs typeface="Verdana"/>
              </a:rPr>
              <a:t> </a:t>
            </a:r>
            <a:r>
              <a:rPr lang="es" sz="500" dirty="0">
                <a:solidFill>
                  <a:srgbClr val="50687B"/>
                </a:solidFill>
                <a:latin typeface="Verdana"/>
                <a:cs typeface="Verdana"/>
              </a:rPr>
              <a:t>en</a:t>
            </a:r>
            <a:r>
              <a:rPr lang="es" sz="500" spc="75" dirty="0">
                <a:solidFill>
                  <a:srgbClr val="50687B"/>
                </a:solidFill>
                <a:latin typeface="Verdana"/>
                <a:cs typeface="Verdana"/>
              </a:rPr>
              <a:t> </a:t>
            </a:r>
            <a:r>
              <a:rPr lang="es" sz="500" dirty="0">
                <a:solidFill>
                  <a:srgbClr val="50687B"/>
                </a:solidFill>
                <a:latin typeface="Verdana"/>
                <a:cs typeface="Verdana"/>
              </a:rPr>
              <a:t>el</a:t>
            </a:r>
            <a:r>
              <a:rPr lang="es" sz="500" spc="70" dirty="0">
                <a:solidFill>
                  <a:srgbClr val="50687B"/>
                </a:solidFill>
                <a:latin typeface="Verdana"/>
                <a:cs typeface="Verdana"/>
              </a:rPr>
              <a:t> </a:t>
            </a:r>
            <a:r>
              <a:rPr lang="es" sz="500" dirty="0">
                <a:solidFill>
                  <a:srgbClr val="50687B"/>
                </a:solidFill>
                <a:latin typeface="Verdana"/>
                <a:cs typeface="Verdana"/>
              </a:rPr>
              <a:t>De la empresa</a:t>
            </a:r>
            <a:r>
              <a:rPr lang="es" sz="500" spc="75" dirty="0">
                <a:solidFill>
                  <a:srgbClr val="50687B"/>
                </a:solidFill>
                <a:latin typeface="Verdana"/>
                <a:cs typeface="Verdana"/>
              </a:rPr>
              <a:t> </a:t>
            </a:r>
            <a:r>
              <a:rPr lang="es" sz="500" dirty="0">
                <a:solidFill>
                  <a:srgbClr val="50687B"/>
                </a:solidFill>
                <a:latin typeface="Verdana"/>
                <a:cs typeface="Verdana"/>
              </a:rPr>
              <a:t>sitio web</a:t>
            </a:r>
            <a:r>
              <a:rPr lang="es" sz="500" spc="70" dirty="0">
                <a:solidFill>
                  <a:srgbClr val="50687B"/>
                </a:solidFill>
                <a:latin typeface="Verdana"/>
                <a:cs typeface="Verdana"/>
              </a:rPr>
              <a:t> </a:t>
            </a:r>
            <a:r>
              <a:rPr lang="es" sz="500" dirty="0">
                <a:solidFill>
                  <a:srgbClr val="50687B"/>
                </a:solidFill>
                <a:latin typeface="Verdana"/>
                <a:cs typeface="Verdana"/>
              </a:rPr>
              <a:t>en</a:t>
            </a:r>
            <a:r>
              <a:rPr lang="es" sz="500" spc="75" dirty="0">
                <a:solidFill>
                  <a:srgbClr val="50687B"/>
                </a:solidFill>
                <a:latin typeface="Verdana"/>
                <a:cs typeface="Verdana"/>
              </a:rPr>
              <a:t> </a:t>
            </a:r>
            <a:r>
              <a:rPr lang="es" sz="500" spc="-10" dirty="0">
                <a:solidFill>
                  <a:srgbClr val="50687B"/>
                </a:solidFill>
                <a:latin typeface="Verdana"/>
                <a:cs typeface="Verdana"/>
                <a:hlinkClick r:id="rId2"/>
              </a:rPr>
              <a:t>www.elis.com.</a:t>
            </a:r>
            <a:r>
              <a:rPr lang="es" sz="500" spc="70" dirty="0">
                <a:solidFill>
                  <a:srgbClr val="50687B"/>
                </a:solidFill>
                <a:latin typeface="Verdana"/>
                <a:cs typeface="Verdana"/>
              </a:rPr>
              <a:t> </a:t>
            </a:r>
            <a:r>
              <a:rPr lang="es" sz="500" dirty="0">
                <a:solidFill>
                  <a:srgbClr val="50687B"/>
                </a:solidFill>
                <a:latin typeface="Verdana"/>
                <a:cs typeface="Verdana"/>
              </a:rPr>
              <a:t>Tú</a:t>
            </a:r>
            <a:r>
              <a:rPr lang="es" sz="500" spc="70" dirty="0">
                <a:solidFill>
                  <a:srgbClr val="50687B"/>
                </a:solidFill>
                <a:latin typeface="Verdana"/>
                <a:cs typeface="Verdana"/>
              </a:rPr>
              <a:t> </a:t>
            </a:r>
            <a:r>
              <a:rPr lang="es" sz="500" dirty="0">
                <a:solidFill>
                  <a:srgbClr val="50687B"/>
                </a:solidFill>
                <a:latin typeface="Verdana"/>
                <a:cs typeface="Verdana"/>
              </a:rPr>
              <a:t>son</a:t>
            </a:r>
            <a:r>
              <a:rPr lang="es" sz="500" spc="75" dirty="0">
                <a:solidFill>
                  <a:srgbClr val="50687B"/>
                </a:solidFill>
                <a:latin typeface="Verdana"/>
                <a:cs typeface="Verdana"/>
              </a:rPr>
              <a:t> </a:t>
            </a:r>
            <a:r>
              <a:rPr lang="es" sz="500" dirty="0">
                <a:solidFill>
                  <a:srgbClr val="50687B"/>
                </a:solidFill>
                <a:latin typeface="Verdana"/>
                <a:cs typeface="Verdana"/>
              </a:rPr>
              <a:t>motivado</a:t>
            </a:r>
            <a:r>
              <a:rPr lang="es" sz="500" spc="70" dirty="0">
                <a:solidFill>
                  <a:srgbClr val="50687B"/>
                </a:solidFill>
                <a:latin typeface="Verdana"/>
                <a:cs typeface="Verdana"/>
              </a:rPr>
              <a:t> </a:t>
            </a:r>
            <a:r>
              <a:rPr lang="es" sz="500" dirty="0">
                <a:solidFill>
                  <a:srgbClr val="50687B"/>
                </a:solidFill>
                <a:latin typeface="Verdana"/>
                <a:cs typeface="Verdana"/>
              </a:rPr>
              <a:t>a</a:t>
            </a:r>
            <a:r>
              <a:rPr lang="es" sz="500" spc="75" dirty="0">
                <a:solidFill>
                  <a:srgbClr val="50687B"/>
                </a:solidFill>
                <a:latin typeface="Verdana"/>
                <a:cs typeface="Verdana"/>
              </a:rPr>
              <a:t> </a:t>
            </a:r>
            <a:r>
              <a:rPr lang="es" sz="500" dirty="0">
                <a:solidFill>
                  <a:srgbClr val="50687B"/>
                </a:solidFill>
                <a:latin typeface="Verdana"/>
                <a:cs typeface="Verdana"/>
              </a:rPr>
              <a:t>leer</a:t>
            </a:r>
            <a:r>
              <a:rPr lang="es" sz="500" spc="70" dirty="0">
                <a:solidFill>
                  <a:srgbClr val="50687B"/>
                </a:solidFill>
                <a:latin typeface="Verdana"/>
                <a:cs typeface="Verdana"/>
              </a:rPr>
              <a:t> </a:t>
            </a:r>
            <a:r>
              <a:rPr lang="es" sz="500" dirty="0">
                <a:solidFill>
                  <a:srgbClr val="50687B"/>
                </a:solidFill>
                <a:latin typeface="Verdana"/>
                <a:cs typeface="Verdana"/>
              </a:rPr>
              <a:t>estos</a:t>
            </a:r>
            <a:r>
              <a:rPr lang="es" sz="500" spc="75" dirty="0">
                <a:solidFill>
                  <a:srgbClr val="50687B"/>
                </a:solidFill>
                <a:latin typeface="Verdana"/>
                <a:cs typeface="Verdana"/>
              </a:rPr>
              <a:t> </a:t>
            </a:r>
            <a:r>
              <a:rPr lang="es" sz="500" spc="-20" dirty="0">
                <a:solidFill>
                  <a:srgbClr val="50687B"/>
                </a:solidFill>
                <a:latin typeface="Verdana"/>
                <a:cs typeface="Verdana"/>
              </a:rPr>
              <a:t>doc-</a:t>
            </a:r>
            <a:r>
              <a:rPr lang="es" sz="500" spc="500" dirty="0">
                <a:solidFill>
                  <a:srgbClr val="50687B"/>
                </a:solidFill>
                <a:latin typeface="Verdana"/>
                <a:cs typeface="Verdana"/>
              </a:rPr>
              <a:t> </a:t>
            </a:r>
            <a:r>
              <a:rPr lang="es" sz="500" dirty="0" err="1">
                <a:solidFill>
                  <a:srgbClr val="50687B"/>
                </a:solidFill>
                <a:latin typeface="Verdana"/>
                <a:cs typeface="Verdana"/>
              </a:rPr>
              <a:t>umentos </a:t>
            </a:r>
            <a:r>
              <a:rPr lang="es" sz="500" dirty="0">
                <a:solidFill>
                  <a:srgbClr val="50687B"/>
                </a:solidFill>
                <a:latin typeface="Verdana"/>
                <a:cs typeface="Verdana"/>
              </a:rPr>
              <a:t>,</a:t>
            </a:r>
            <a:r>
              <a:rPr lang="es" sz="500" spc="75" dirty="0">
                <a:solidFill>
                  <a:srgbClr val="50687B"/>
                </a:solidFill>
                <a:latin typeface="Verdana"/>
                <a:cs typeface="Verdana"/>
              </a:rPr>
              <a:t> </a:t>
            </a:r>
            <a:r>
              <a:rPr lang="es" sz="500" dirty="0">
                <a:solidFill>
                  <a:srgbClr val="50687B"/>
                </a:solidFill>
                <a:latin typeface="Verdana"/>
                <a:cs typeface="Verdana"/>
              </a:rPr>
              <a:t>cual</a:t>
            </a:r>
            <a:r>
              <a:rPr lang="es" sz="500" spc="80" dirty="0">
                <a:solidFill>
                  <a:srgbClr val="50687B"/>
                </a:solidFill>
                <a:latin typeface="Verdana"/>
                <a:cs typeface="Verdana"/>
              </a:rPr>
              <a:t> </a:t>
            </a:r>
            <a:r>
              <a:rPr lang="es" sz="500" dirty="0">
                <a:solidFill>
                  <a:srgbClr val="50687B"/>
                </a:solidFill>
                <a:latin typeface="Verdana"/>
                <a:cs typeface="Verdana"/>
              </a:rPr>
              <a:t>contener</a:t>
            </a:r>
            <a:r>
              <a:rPr lang="es" sz="500" spc="80" dirty="0">
                <a:solidFill>
                  <a:srgbClr val="50687B"/>
                </a:solidFill>
                <a:latin typeface="Verdana"/>
                <a:cs typeface="Verdana"/>
              </a:rPr>
              <a:t> </a:t>
            </a:r>
            <a:r>
              <a:rPr lang="es" sz="500" dirty="0">
                <a:solidFill>
                  <a:srgbClr val="50687B"/>
                </a:solidFill>
                <a:latin typeface="Verdana"/>
                <a:cs typeface="Verdana"/>
              </a:rPr>
              <a:t>importante</a:t>
            </a:r>
            <a:r>
              <a:rPr lang="es" sz="500" spc="80" dirty="0">
                <a:solidFill>
                  <a:srgbClr val="50687B"/>
                </a:solidFill>
                <a:latin typeface="Verdana"/>
                <a:cs typeface="Verdana"/>
              </a:rPr>
              <a:t> </a:t>
            </a:r>
            <a:r>
              <a:rPr lang="es" sz="500" dirty="0">
                <a:solidFill>
                  <a:srgbClr val="50687B"/>
                </a:solidFill>
                <a:latin typeface="Verdana"/>
                <a:cs typeface="Verdana"/>
              </a:rPr>
              <a:t>información</a:t>
            </a:r>
            <a:r>
              <a:rPr lang="es" sz="500" spc="80" dirty="0">
                <a:solidFill>
                  <a:srgbClr val="50687B"/>
                </a:solidFill>
                <a:latin typeface="Verdana"/>
                <a:cs typeface="Verdana"/>
              </a:rPr>
              <a:t> </a:t>
            </a:r>
            <a:r>
              <a:rPr lang="es" sz="500" dirty="0">
                <a:solidFill>
                  <a:srgbClr val="50687B"/>
                </a:solidFill>
                <a:latin typeface="Verdana"/>
                <a:cs typeface="Verdana"/>
              </a:rPr>
              <a:t>acerca de</a:t>
            </a:r>
            <a:r>
              <a:rPr lang="es" sz="500" spc="80" dirty="0">
                <a:solidFill>
                  <a:srgbClr val="50687B"/>
                </a:solidFill>
                <a:latin typeface="Verdana"/>
                <a:cs typeface="Verdana"/>
              </a:rPr>
              <a:t> </a:t>
            </a:r>
            <a:r>
              <a:rPr lang="es" sz="500" dirty="0">
                <a:solidFill>
                  <a:srgbClr val="50687B"/>
                </a:solidFill>
                <a:latin typeface="Verdana"/>
                <a:cs typeface="Verdana"/>
              </a:rPr>
              <a:t>el</a:t>
            </a:r>
            <a:r>
              <a:rPr lang="es" sz="500" spc="80" dirty="0">
                <a:solidFill>
                  <a:srgbClr val="50687B"/>
                </a:solidFill>
                <a:latin typeface="Verdana"/>
                <a:cs typeface="Verdana"/>
              </a:rPr>
              <a:t> </a:t>
            </a:r>
            <a:r>
              <a:rPr lang="es" sz="500" dirty="0">
                <a:solidFill>
                  <a:srgbClr val="50687B"/>
                </a:solidFill>
                <a:latin typeface="Verdana"/>
                <a:cs typeface="Verdana"/>
              </a:rPr>
              <a:t>De la empresa</a:t>
            </a:r>
            <a:r>
              <a:rPr lang="es" sz="500" spc="80" dirty="0">
                <a:solidFill>
                  <a:srgbClr val="50687B"/>
                </a:solidFill>
                <a:latin typeface="Verdana"/>
                <a:cs typeface="Verdana"/>
              </a:rPr>
              <a:t> </a:t>
            </a:r>
            <a:r>
              <a:rPr lang="es" sz="500" spc="-10" dirty="0">
                <a:solidFill>
                  <a:srgbClr val="50687B"/>
                </a:solidFill>
                <a:latin typeface="Verdana"/>
                <a:cs typeface="Verdana"/>
              </a:rPr>
              <a:t>negocio,</a:t>
            </a:r>
            <a:r>
              <a:rPr lang="es" sz="500" spc="80" dirty="0">
                <a:solidFill>
                  <a:srgbClr val="50687B"/>
                </a:solidFill>
                <a:latin typeface="Verdana"/>
                <a:cs typeface="Verdana"/>
              </a:rPr>
              <a:t> </a:t>
            </a:r>
            <a:r>
              <a:rPr lang="es" sz="500" spc="-20" dirty="0">
                <a:solidFill>
                  <a:srgbClr val="50687B"/>
                </a:solidFill>
                <a:latin typeface="Verdana"/>
                <a:cs typeface="Verdana"/>
              </a:rPr>
              <a:t>es</a:t>
            </a:r>
            <a:r>
              <a:rPr lang="es" sz="500" spc="80" dirty="0">
                <a:solidFill>
                  <a:srgbClr val="50687B"/>
                </a:solidFill>
                <a:latin typeface="Verdana"/>
                <a:cs typeface="Verdana"/>
              </a:rPr>
              <a:t> </a:t>
            </a:r>
            <a:r>
              <a:rPr lang="es" sz="500" dirty="0">
                <a:solidFill>
                  <a:srgbClr val="50687B"/>
                </a:solidFill>
                <a:latin typeface="Verdana"/>
                <a:cs typeface="Verdana"/>
              </a:rPr>
              <a:t>estrategia</a:t>
            </a:r>
            <a:r>
              <a:rPr lang="es" sz="500" spc="80" dirty="0">
                <a:solidFill>
                  <a:srgbClr val="50687B"/>
                </a:solidFill>
                <a:latin typeface="Verdana"/>
                <a:cs typeface="Verdana"/>
              </a:rPr>
              <a:t> </a:t>
            </a:r>
            <a:r>
              <a:rPr lang="es" sz="500" dirty="0">
                <a:solidFill>
                  <a:srgbClr val="50687B"/>
                </a:solidFill>
                <a:latin typeface="Verdana"/>
                <a:cs typeface="Verdana"/>
              </a:rPr>
              <a:t>y</a:t>
            </a:r>
            <a:r>
              <a:rPr lang="es" sz="500" spc="80" dirty="0">
                <a:solidFill>
                  <a:srgbClr val="50687B"/>
                </a:solidFill>
                <a:latin typeface="Verdana"/>
                <a:cs typeface="Verdana"/>
              </a:rPr>
              <a:t> </a:t>
            </a:r>
            <a:r>
              <a:rPr lang="es" sz="500" dirty="0">
                <a:solidFill>
                  <a:srgbClr val="50687B"/>
                </a:solidFill>
                <a:latin typeface="Verdana"/>
                <a:cs typeface="Verdana"/>
              </a:rPr>
              <a:t>objetivos,</a:t>
            </a:r>
            <a:r>
              <a:rPr lang="es" sz="500" spc="80" dirty="0">
                <a:solidFill>
                  <a:srgbClr val="50687B"/>
                </a:solidFill>
                <a:latin typeface="Verdana"/>
                <a:cs typeface="Verdana"/>
              </a:rPr>
              <a:t> </a:t>
            </a:r>
            <a:r>
              <a:rPr lang="es" sz="500" spc="-20" dirty="0">
                <a:solidFill>
                  <a:srgbClr val="50687B"/>
                </a:solidFill>
                <a:latin typeface="Verdana"/>
                <a:cs typeface="Verdana"/>
              </a:rPr>
              <a:t>es</a:t>
            </a:r>
            <a:r>
              <a:rPr lang="es" sz="500" spc="80" dirty="0">
                <a:solidFill>
                  <a:srgbClr val="50687B"/>
                </a:solidFill>
                <a:latin typeface="Verdana"/>
                <a:cs typeface="Verdana"/>
              </a:rPr>
              <a:t> </a:t>
            </a:r>
            <a:r>
              <a:rPr lang="es" sz="500" dirty="0">
                <a:solidFill>
                  <a:srgbClr val="50687B"/>
                </a:solidFill>
                <a:latin typeface="Verdana"/>
                <a:cs typeface="Verdana"/>
              </a:rPr>
              <a:t>financiero</a:t>
            </a:r>
            <a:r>
              <a:rPr lang="es" sz="500" spc="80" dirty="0">
                <a:solidFill>
                  <a:srgbClr val="50687B"/>
                </a:solidFill>
                <a:latin typeface="Verdana"/>
                <a:cs typeface="Verdana"/>
              </a:rPr>
              <a:t> </a:t>
            </a:r>
            <a:r>
              <a:rPr lang="es" sz="500" dirty="0">
                <a:solidFill>
                  <a:srgbClr val="50687B"/>
                </a:solidFill>
                <a:latin typeface="Verdana"/>
                <a:cs typeface="Verdana"/>
              </a:rPr>
              <a:t>actuación</a:t>
            </a:r>
            <a:r>
              <a:rPr lang="es" sz="500" spc="80" dirty="0">
                <a:solidFill>
                  <a:srgbClr val="50687B"/>
                </a:solidFill>
                <a:latin typeface="Verdana"/>
                <a:cs typeface="Verdana"/>
              </a:rPr>
              <a:t> </a:t>
            </a:r>
            <a:r>
              <a:rPr lang="es" sz="500" dirty="0">
                <a:solidFill>
                  <a:srgbClr val="50687B"/>
                </a:solidFill>
                <a:latin typeface="Verdana"/>
                <a:cs typeface="Verdana"/>
              </a:rPr>
              <a:t>y</a:t>
            </a:r>
            <a:r>
              <a:rPr lang="es" sz="500" spc="80" dirty="0">
                <a:solidFill>
                  <a:srgbClr val="50687B"/>
                </a:solidFill>
                <a:latin typeface="Verdana"/>
                <a:cs typeface="Verdana"/>
              </a:rPr>
              <a:t> </a:t>
            </a:r>
            <a:r>
              <a:rPr lang="es" sz="500" spc="-25" dirty="0">
                <a:solidFill>
                  <a:srgbClr val="50687B"/>
                </a:solidFill>
                <a:latin typeface="Verdana"/>
                <a:cs typeface="Verdana"/>
              </a:rPr>
              <a:t>es</a:t>
            </a:r>
            <a:r>
              <a:rPr lang="es" sz="500" spc="500" dirty="0">
                <a:solidFill>
                  <a:srgbClr val="50687B"/>
                </a:solidFill>
                <a:latin typeface="Verdana"/>
                <a:cs typeface="Verdana"/>
              </a:rPr>
              <a:t> </a:t>
            </a:r>
            <a:r>
              <a:rPr lang="es" sz="500" dirty="0">
                <a:solidFill>
                  <a:srgbClr val="50687B"/>
                </a:solidFill>
                <a:latin typeface="Verdana"/>
                <a:cs typeface="Verdana"/>
              </a:rPr>
              <a:t>inherente</a:t>
            </a:r>
            <a:r>
              <a:rPr lang="es" sz="500" spc="-45" dirty="0">
                <a:solidFill>
                  <a:srgbClr val="50687B"/>
                </a:solidFill>
                <a:latin typeface="Verdana"/>
                <a:cs typeface="Verdana"/>
              </a:rPr>
              <a:t> </a:t>
            </a:r>
            <a:r>
              <a:rPr lang="es" sz="500" spc="-55" dirty="0">
                <a:solidFill>
                  <a:srgbClr val="50687B"/>
                </a:solidFill>
                <a:latin typeface="Verdana"/>
                <a:cs typeface="Verdana"/>
              </a:rPr>
              <a:t>riesgo</a:t>
            </a:r>
            <a:r>
              <a:rPr lang="es" sz="500" spc="10" dirty="0">
                <a:solidFill>
                  <a:srgbClr val="50687B"/>
                </a:solidFill>
                <a:latin typeface="Verdana"/>
                <a:cs typeface="Verdana"/>
              </a:rPr>
              <a:t> </a:t>
            </a:r>
            <a:r>
              <a:rPr lang="es" sz="500" dirty="0">
                <a:solidFill>
                  <a:srgbClr val="50687B"/>
                </a:solidFill>
                <a:latin typeface="Verdana"/>
                <a:cs typeface="Verdana"/>
              </a:rPr>
              <a:t>factores.</a:t>
            </a:r>
            <a:r>
              <a:rPr lang="es" sz="500" spc="10" dirty="0">
                <a:solidFill>
                  <a:srgbClr val="50687B"/>
                </a:solidFill>
                <a:latin typeface="Verdana"/>
                <a:cs typeface="Verdana"/>
              </a:rPr>
              <a:t> </a:t>
            </a:r>
            <a:r>
              <a:rPr lang="es" sz="500" spc="-20" dirty="0">
                <a:solidFill>
                  <a:srgbClr val="50687B"/>
                </a:solidFill>
                <a:latin typeface="Verdana"/>
                <a:cs typeface="Verdana"/>
              </a:rPr>
              <a:t>El</a:t>
            </a:r>
            <a:r>
              <a:rPr lang="es" sz="500" spc="15" dirty="0">
                <a:solidFill>
                  <a:srgbClr val="50687B"/>
                </a:solidFill>
                <a:latin typeface="Verdana"/>
                <a:cs typeface="Verdana"/>
              </a:rPr>
              <a:t> </a:t>
            </a:r>
            <a:r>
              <a:rPr lang="es" sz="500" dirty="0">
                <a:solidFill>
                  <a:srgbClr val="50687B"/>
                </a:solidFill>
                <a:latin typeface="Verdana"/>
                <a:cs typeface="Verdana"/>
              </a:rPr>
              <a:t>información</a:t>
            </a:r>
            <a:r>
              <a:rPr lang="es" sz="500" spc="15" dirty="0">
                <a:solidFill>
                  <a:srgbClr val="50687B"/>
                </a:solidFill>
                <a:latin typeface="Verdana"/>
                <a:cs typeface="Verdana"/>
              </a:rPr>
              <a:t> </a:t>
            </a:r>
            <a:r>
              <a:rPr lang="es" sz="500" dirty="0">
                <a:solidFill>
                  <a:srgbClr val="50687B"/>
                </a:solidFill>
                <a:latin typeface="Verdana"/>
                <a:cs typeface="Verdana"/>
              </a:rPr>
              <a:t>contenido</a:t>
            </a:r>
            <a:r>
              <a:rPr lang="es" sz="500" spc="10" dirty="0">
                <a:solidFill>
                  <a:srgbClr val="50687B"/>
                </a:solidFill>
                <a:latin typeface="Verdana"/>
                <a:cs typeface="Verdana"/>
              </a:rPr>
              <a:t> </a:t>
            </a:r>
            <a:r>
              <a:rPr lang="es" sz="500" spc="-20" dirty="0">
                <a:solidFill>
                  <a:srgbClr val="50687B"/>
                </a:solidFill>
                <a:latin typeface="Verdana"/>
                <a:cs typeface="Verdana"/>
              </a:rPr>
              <a:t>en</a:t>
            </a:r>
            <a:r>
              <a:rPr lang="es" sz="500" spc="15" dirty="0">
                <a:solidFill>
                  <a:srgbClr val="50687B"/>
                </a:solidFill>
                <a:latin typeface="Verdana"/>
                <a:cs typeface="Verdana"/>
              </a:rPr>
              <a:t> </a:t>
            </a:r>
            <a:r>
              <a:rPr lang="es" sz="500" spc="-30" dirty="0">
                <a:solidFill>
                  <a:srgbClr val="50687B"/>
                </a:solidFill>
                <a:latin typeface="Verdana"/>
                <a:cs typeface="Verdana"/>
              </a:rPr>
              <a:t>este</a:t>
            </a:r>
            <a:r>
              <a:rPr lang="es" sz="500" spc="15" dirty="0">
                <a:solidFill>
                  <a:srgbClr val="50687B"/>
                </a:solidFill>
                <a:latin typeface="Verdana"/>
                <a:cs typeface="Verdana"/>
              </a:rPr>
              <a:t> </a:t>
            </a:r>
            <a:r>
              <a:rPr lang="es" sz="500" dirty="0">
                <a:solidFill>
                  <a:srgbClr val="50687B"/>
                </a:solidFill>
                <a:latin typeface="Verdana"/>
                <a:cs typeface="Verdana"/>
              </a:rPr>
              <a:t>folleto</a:t>
            </a:r>
            <a:r>
              <a:rPr lang="es" sz="500" spc="15" dirty="0">
                <a:solidFill>
                  <a:srgbClr val="50687B"/>
                </a:solidFill>
                <a:latin typeface="Verdana"/>
                <a:cs typeface="Verdana"/>
              </a:rPr>
              <a:t> </a:t>
            </a:r>
            <a:r>
              <a:rPr lang="es" sz="500" spc="-80" dirty="0">
                <a:solidFill>
                  <a:srgbClr val="50687B"/>
                </a:solidFill>
                <a:latin typeface="Verdana"/>
                <a:cs typeface="Verdana"/>
              </a:rPr>
              <a:t>es</a:t>
            </a:r>
            <a:r>
              <a:rPr lang="es" sz="500" spc="35" dirty="0">
                <a:solidFill>
                  <a:srgbClr val="50687B"/>
                </a:solidFill>
                <a:latin typeface="Verdana"/>
                <a:cs typeface="Verdana"/>
              </a:rPr>
              <a:t> </a:t>
            </a:r>
            <a:r>
              <a:rPr lang="es" sz="500" spc="-10" dirty="0">
                <a:solidFill>
                  <a:srgbClr val="50687B"/>
                </a:solidFill>
                <a:latin typeface="Verdana"/>
                <a:cs typeface="Verdana"/>
              </a:rPr>
              <a:t>para</a:t>
            </a:r>
            <a:r>
              <a:rPr lang="es" sz="500" spc="15" dirty="0">
                <a:solidFill>
                  <a:srgbClr val="50687B"/>
                </a:solidFill>
                <a:latin typeface="Verdana"/>
                <a:cs typeface="Verdana"/>
              </a:rPr>
              <a:t> </a:t>
            </a:r>
            <a:r>
              <a:rPr lang="es" sz="500" dirty="0">
                <a:solidFill>
                  <a:srgbClr val="50687B"/>
                </a:solidFill>
                <a:latin typeface="Verdana"/>
                <a:cs typeface="Verdana"/>
              </a:rPr>
              <a:t>informativo</a:t>
            </a:r>
            <a:r>
              <a:rPr lang="es" sz="500" spc="15" dirty="0">
                <a:solidFill>
                  <a:srgbClr val="50687B"/>
                </a:solidFill>
                <a:latin typeface="Verdana"/>
                <a:cs typeface="Verdana"/>
              </a:rPr>
              <a:t> </a:t>
            </a:r>
            <a:r>
              <a:rPr lang="es" sz="500" dirty="0">
                <a:solidFill>
                  <a:srgbClr val="50687B"/>
                </a:solidFill>
                <a:latin typeface="Verdana"/>
                <a:cs typeface="Verdana"/>
              </a:rPr>
              <a:t>propósitos</a:t>
            </a:r>
            <a:r>
              <a:rPr lang="es" sz="500" spc="15" dirty="0">
                <a:solidFill>
                  <a:srgbClr val="50687B"/>
                </a:solidFill>
                <a:latin typeface="Verdana"/>
                <a:cs typeface="Verdana"/>
              </a:rPr>
              <a:t> </a:t>
            </a:r>
            <a:r>
              <a:rPr lang="es" sz="500" spc="-20" dirty="0">
                <a:solidFill>
                  <a:srgbClr val="50687B"/>
                </a:solidFill>
                <a:latin typeface="Verdana"/>
                <a:cs typeface="Verdana"/>
              </a:rPr>
              <a:t>solo.</a:t>
            </a:r>
            <a:r>
              <a:rPr lang="es" sz="500" spc="10" dirty="0">
                <a:solidFill>
                  <a:srgbClr val="50687B"/>
                </a:solidFill>
                <a:latin typeface="Verdana"/>
                <a:cs typeface="Verdana"/>
              </a:rPr>
              <a:t> </a:t>
            </a:r>
            <a:r>
              <a:rPr lang="es" sz="500" spc="-100" dirty="0">
                <a:solidFill>
                  <a:srgbClr val="50687B"/>
                </a:solidFill>
                <a:latin typeface="Verdana"/>
                <a:cs typeface="Verdana"/>
              </a:rPr>
              <a:t>Él</a:t>
            </a:r>
            <a:r>
              <a:rPr lang="es" sz="500" spc="60" dirty="0">
                <a:solidFill>
                  <a:srgbClr val="50687B"/>
                </a:solidFill>
                <a:latin typeface="Verdana"/>
                <a:cs typeface="Verdana"/>
              </a:rPr>
              <a:t> </a:t>
            </a:r>
            <a:r>
              <a:rPr lang="es" sz="500" dirty="0">
                <a:solidFill>
                  <a:srgbClr val="50687B"/>
                </a:solidFill>
                <a:latin typeface="Verdana"/>
                <a:cs typeface="Verdana"/>
              </a:rPr>
              <a:t>hace</a:t>
            </a:r>
            <a:r>
              <a:rPr lang="es" sz="500" spc="10" dirty="0">
                <a:solidFill>
                  <a:srgbClr val="50687B"/>
                </a:solidFill>
                <a:latin typeface="Verdana"/>
                <a:cs typeface="Verdana"/>
              </a:rPr>
              <a:t> </a:t>
            </a:r>
            <a:r>
              <a:rPr lang="es" sz="500" dirty="0">
                <a:solidFill>
                  <a:srgbClr val="50687B"/>
                </a:solidFill>
                <a:latin typeface="Verdana"/>
                <a:cs typeface="Verdana"/>
              </a:rPr>
              <a:t>no</a:t>
            </a:r>
            <a:r>
              <a:rPr lang="es" sz="500" spc="15" dirty="0">
                <a:solidFill>
                  <a:srgbClr val="50687B"/>
                </a:solidFill>
                <a:latin typeface="Verdana"/>
                <a:cs typeface="Verdana"/>
              </a:rPr>
              <a:t> </a:t>
            </a:r>
            <a:r>
              <a:rPr lang="es" sz="500" dirty="0">
                <a:solidFill>
                  <a:srgbClr val="50687B"/>
                </a:solidFill>
                <a:latin typeface="Verdana"/>
                <a:cs typeface="Verdana"/>
              </a:rPr>
              <a:t>constituir</a:t>
            </a:r>
            <a:r>
              <a:rPr lang="es" sz="500" spc="15" dirty="0">
                <a:solidFill>
                  <a:srgbClr val="50687B"/>
                </a:solidFill>
                <a:latin typeface="Verdana"/>
                <a:cs typeface="Verdana"/>
              </a:rPr>
              <a:t> </a:t>
            </a:r>
            <a:r>
              <a:rPr lang="es" sz="500" dirty="0">
                <a:solidFill>
                  <a:srgbClr val="50687B"/>
                </a:solidFill>
                <a:latin typeface="Verdana"/>
                <a:cs typeface="Verdana"/>
              </a:rPr>
              <a:t>financiero</a:t>
            </a:r>
            <a:r>
              <a:rPr lang="es" sz="500" spc="15" dirty="0">
                <a:solidFill>
                  <a:srgbClr val="50687B"/>
                </a:solidFill>
                <a:latin typeface="Verdana"/>
                <a:cs typeface="Verdana"/>
              </a:rPr>
              <a:t> </a:t>
            </a:r>
            <a:r>
              <a:rPr lang="es" sz="500" spc="-10" dirty="0">
                <a:solidFill>
                  <a:srgbClr val="50687B"/>
                </a:solidFill>
                <a:latin typeface="Verdana"/>
                <a:cs typeface="Verdana"/>
              </a:rPr>
              <a:t>o</a:t>
            </a:r>
            <a:r>
              <a:rPr lang="es" sz="500" spc="15" dirty="0">
                <a:solidFill>
                  <a:srgbClr val="50687B"/>
                </a:solidFill>
                <a:latin typeface="Verdana"/>
                <a:cs typeface="Verdana"/>
              </a:rPr>
              <a:t> </a:t>
            </a:r>
            <a:r>
              <a:rPr lang="es" sz="500" spc="-10" dirty="0">
                <a:solidFill>
                  <a:srgbClr val="50687B"/>
                </a:solidFill>
                <a:latin typeface="Verdana"/>
                <a:cs typeface="Verdana"/>
              </a:rPr>
              <a:t>inversión</a:t>
            </a:r>
            <a:r>
              <a:rPr lang="es" sz="500" spc="500" dirty="0">
                <a:solidFill>
                  <a:srgbClr val="50687B"/>
                </a:solidFill>
                <a:latin typeface="Verdana"/>
                <a:cs typeface="Verdana"/>
              </a:rPr>
              <a:t> </a:t>
            </a:r>
            <a:r>
              <a:rPr lang="es" sz="500" dirty="0">
                <a:solidFill>
                  <a:srgbClr val="50687B"/>
                </a:solidFill>
                <a:latin typeface="Verdana"/>
                <a:cs typeface="Verdana"/>
              </a:rPr>
              <a:t>consejo</a:t>
            </a:r>
            <a:r>
              <a:rPr lang="es" sz="500" spc="25" dirty="0">
                <a:solidFill>
                  <a:srgbClr val="50687B"/>
                </a:solidFill>
                <a:latin typeface="Verdana"/>
                <a:cs typeface="Verdana"/>
              </a:rPr>
              <a:t> </a:t>
            </a:r>
            <a:r>
              <a:rPr lang="es" sz="500" dirty="0">
                <a:solidFill>
                  <a:srgbClr val="50687B"/>
                </a:solidFill>
                <a:latin typeface="Verdana"/>
                <a:cs typeface="Verdana"/>
              </a:rPr>
              <a:t>en</a:t>
            </a:r>
            <a:r>
              <a:rPr lang="es" sz="500" spc="30" dirty="0">
                <a:solidFill>
                  <a:srgbClr val="50687B"/>
                </a:solidFill>
                <a:latin typeface="Verdana"/>
                <a:cs typeface="Verdana"/>
              </a:rPr>
              <a:t> </a:t>
            </a:r>
            <a:r>
              <a:rPr lang="es" sz="500" dirty="0">
                <a:solidFill>
                  <a:srgbClr val="50687B"/>
                </a:solidFill>
                <a:latin typeface="Verdana"/>
                <a:cs typeface="Verdana"/>
              </a:rPr>
              <a:t>el</a:t>
            </a:r>
            <a:r>
              <a:rPr lang="es" sz="500" spc="25" dirty="0">
                <a:solidFill>
                  <a:srgbClr val="50687B"/>
                </a:solidFill>
                <a:latin typeface="Verdana"/>
                <a:cs typeface="Verdana"/>
              </a:rPr>
              <a:t> </a:t>
            </a:r>
            <a:r>
              <a:rPr lang="es" sz="500" dirty="0">
                <a:solidFill>
                  <a:srgbClr val="50687B"/>
                </a:solidFill>
                <a:latin typeface="Verdana"/>
                <a:cs typeface="Verdana"/>
              </a:rPr>
              <a:t>parte</a:t>
            </a:r>
            <a:r>
              <a:rPr lang="es" sz="500" spc="30" dirty="0">
                <a:solidFill>
                  <a:srgbClr val="50687B"/>
                </a:solidFill>
                <a:latin typeface="Verdana"/>
                <a:cs typeface="Verdana"/>
              </a:rPr>
              <a:t> </a:t>
            </a:r>
            <a:r>
              <a:rPr lang="es" sz="500" dirty="0">
                <a:solidFill>
                  <a:srgbClr val="50687B"/>
                </a:solidFill>
                <a:latin typeface="Verdana"/>
                <a:cs typeface="Verdana"/>
              </a:rPr>
              <a:t>de</a:t>
            </a:r>
            <a:r>
              <a:rPr lang="es" sz="500" spc="25" dirty="0">
                <a:solidFill>
                  <a:srgbClr val="50687B"/>
                </a:solidFill>
                <a:latin typeface="Verdana"/>
                <a:cs typeface="Verdana"/>
              </a:rPr>
              <a:t> </a:t>
            </a:r>
            <a:r>
              <a:rPr lang="es" sz="500" spc="-45" dirty="0">
                <a:solidFill>
                  <a:srgbClr val="50687B"/>
                </a:solidFill>
                <a:latin typeface="Verdana"/>
                <a:cs typeface="Verdana"/>
              </a:rPr>
              <a:t>Elis</a:t>
            </a:r>
            <a:r>
              <a:rPr lang="es" sz="500" spc="30" dirty="0">
                <a:solidFill>
                  <a:srgbClr val="50687B"/>
                </a:solidFill>
                <a:latin typeface="Verdana"/>
                <a:cs typeface="Verdana"/>
              </a:rPr>
              <a:t> </a:t>
            </a:r>
            <a:r>
              <a:rPr lang="es" sz="500" dirty="0">
                <a:solidFill>
                  <a:srgbClr val="50687B"/>
                </a:solidFill>
                <a:latin typeface="Verdana"/>
                <a:cs typeface="Verdana"/>
              </a:rPr>
              <a:t>o</a:t>
            </a:r>
            <a:r>
              <a:rPr lang="es" sz="500" spc="25" dirty="0">
                <a:solidFill>
                  <a:srgbClr val="50687B"/>
                </a:solidFill>
                <a:latin typeface="Verdana"/>
                <a:cs typeface="Verdana"/>
              </a:rPr>
              <a:t> </a:t>
            </a:r>
            <a:r>
              <a:rPr lang="es" sz="500" spc="-40" dirty="0">
                <a:solidFill>
                  <a:srgbClr val="50687B"/>
                </a:solidFill>
                <a:latin typeface="Verdana"/>
                <a:cs typeface="Verdana"/>
              </a:rPr>
              <a:t>es</a:t>
            </a:r>
            <a:r>
              <a:rPr lang="es" sz="500" spc="30" dirty="0">
                <a:solidFill>
                  <a:srgbClr val="50687B"/>
                </a:solidFill>
                <a:latin typeface="Verdana"/>
                <a:cs typeface="Verdana"/>
              </a:rPr>
              <a:t> </a:t>
            </a:r>
            <a:r>
              <a:rPr lang="es" sz="500" spc="-10" dirty="0">
                <a:solidFill>
                  <a:srgbClr val="50687B"/>
                </a:solidFill>
                <a:latin typeface="Verdana"/>
                <a:cs typeface="Verdana"/>
              </a:rPr>
              <a:t>filiales.</a:t>
            </a:r>
            <a:r>
              <a:rPr lang="es" sz="500" spc="25" dirty="0">
                <a:solidFill>
                  <a:srgbClr val="50687B"/>
                </a:solidFill>
                <a:latin typeface="Verdana"/>
                <a:cs typeface="Verdana"/>
              </a:rPr>
              <a:t> </a:t>
            </a:r>
            <a:r>
              <a:rPr lang="es" sz="500" dirty="0">
                <a:solidFill>
                  <a:srgbClr val="50687B"/>
                </a:solidFill>
                <a:latin typeface="Verdana"/>
                <a:cs typeface="Verdana"/>
              </a:rPr>
              <a:t>Tú</a:t>
            </a:r>
            <a:r>
              <a:rPr lang="es" sz="500" spc="30" dirty="0">
                <a:solidFill>
                  <a:srgbClr val="50687B"/>
                </a:solidFill>
                <a:latin typeface="Verdana"/>
                <a:cs typeface="Verdana"/>
              </a:rPr>
              <a:t> </a:t>
            </a:r>
            <a:r>
              <a:rPr lang="es" sz="500" dirty="0">
                <a:solidFill>
                  <a:srgbClr val="50687B"/>
                </a:solidFill>
                <a:latin typeface="Verdana"/>
                <a:cs typeface="Verdana"/>
              </a:rPr>
              <a:t>son</a:t>
            </a:r>
            <a:r>
              <a:rPr lang="es" sz="500" spc="25" dirty="0">
                <a:solidFill>
                  <a:srgbClr val="50687B"/>
                </a:solidFill>
                <a:latin typeface="Verdana"/>
                <a:cs typeface="Verdana"/>
              </a:rPr>
              <a:t> </a:t>
            </a:r>
            <a:r>
              <a:rPr lang="es" sz="500" dirty="0">
                <a:solidFill>
                  <a:srgbClr val="50687B"/>
                </a:solidFill>
                <a:latin typeface="Verdana"/>
                <a:cs typeface="Verdana"/>
              </a:rPr>
              <a:t>recordado</a:t>
            </a:r>
            <a:r>
              <a:rPr lang="es" sz="500" spc="30" dirty="0">
                <a:solidFill>
                  <a:srgbClr val="50687B"/>
                </a:solidFill>
                <a:latin typeface="Verdana"/>
                <a:cs typeface="Verdana"/>
              </a:rPr>
              <a:t> </a:t>
            </a:r>
            <a:r>
              <a:rPr lang="es" sz="500" dirty="0">
                <a:solidFill>
                  <a:srgbClr val="50687B"/>
                </a:solidFill>
                <a:latin typeface="Verdana"/>
                <a:cs typeface="Verdana"/>
              </a:rPr>
              <a:t>eso</a:t>
            </a:r>
            <a:r>
              <a:rPr lang="es" sz="500" spc="25" dirty="0">
                <a:solidFill>
                  <a:srgbClr val="50687B"/>
                </a:solidFill>
                <a:latin typeface="Verdana"/>
                <a:cs typeface="Verdana"/>
              </a:rPr>
              <a:t> </a:t>
            </a:r>
            <a:r>
              <a:rPr lang="es" sz="500" dirty="0">
                <a:solidFill>
                  <a:srgbClr val="50687B"/>
                </a:solidFill>
                <a:latin typeface="Verdana"/>
                <a:cs typeface="Verdana"/>
              </a:rPr>
              <a:t>el</a:t>
            </a:r>
            <a:r>
              <a:rPr lang="es" sz="500" spc="30" dirty="0">
                <a:solidFill>
                  <a:srgbClr val="50687B"/>
                </a:solidFill>
                <a:latin typeface="Verdana"/>
                <a:cs typeface="Verdana"/>
              </a:rPr>
              <a:t> </a:t>
            </a:r>
            <a:r>
              <a:rPr lang="es" sz="500" dirty="0">
                <a:solidFill>
                  <a:srgbClr val="50687B"/>
                </a:solidFill>
                <a:latin typeface="Verdana"/>
                <a:cs typeface="Verdana"/>
              </a:rPr>
              <a:t>pasado</a:t>
            </a:r>
            <a:r>
              <a:rPr lang="es" sz="500" spc="30" dirty="0">
                <a:solidFill>
                  <a:srgbClr val="50687B"/>
                </a:solidFill>
                <a:latin typeface="Verdana"/>
                <a:cs typeface="Verdana"/>
              </a:rPr>
              <a:t> </a:t>
            </a:r>
            <a:r>
              <a:rPr lang="es" sz="500" dirty="0">
                <a:solidFill>
                  <a:srgbClr val="50687B"/>
                </a:solidFill>
                <a:latin typeface="Verdana"/>
                <a:cs typeface="Verdana"/>
              </a:rPr>
              <a:t>actuación</a:t>
            </a:r>
            <a:r>
              <a:rPr lang="es" sz="500" spc="25" dirty="0">
                <a:solidFill>
                  <a:srgbClr val="50687B"/>
                </a:solidFill>
                <a:latin typeface="Verdana"/>
                <a:cs typeface="Verdana"/>
              </a:rPr>
              <a:t> </a:t>
            </a:r>
            <a:r>
              <a:rPr lang="es" sz="500" dirty="0">
                <a:solidFill>
                  <a:srgbClr val="50687B"/>
                </a:solidFill>
                <a:latin typeface="Verdana"/>
                <a:cs typeface="Verdana"/>
              </a:rPr>
              <a:t>de</a:t>
            </a:r>
            <a:r>
              <a:rPr lang="es" sz="500" spc="30" dirty="0">
                <a:solidFill>
                  <a:srgbClr val="50687B"/>
                </a:solidFill>
                <a:latin typeface="Verdana"/>
                <a:cs typeface="Verdana"/>
              </a:rPr>
              <a:t> </a:t>
            </a:r>
            <a:r>
              <a:rPr lang="es" sz="500" spc="-45" dirty="0">
                <a:solidFill>
                  <a:srgbClr val="50687B"/>
                </a:solidFill>
                <a:latin typeface="Verdana"/>
                <a:cs typeface="Verdana"/>
              </a:rPr>
              <a:t>Elis</a:t>
            </a:r>
            <a:r>
              <a:rPr lang="es" sz="500" spc="25" dirty="0">
                <a:solidFill>
                  <a:srgbClr val="50687B"/>
                </a:solidFill>
                <a:latin typeface="Verdana"/>
                <a:cs typeface="Verdana"/>
              </a:rPr>
              <a:t> </a:t>
            </a:r>
            <a:r>
              <a:rPr lang="es" sz="500" spc="-10" dirty="0">
                <a:solidFill>
                  <a:srgbClr val="50687B"/>
                </a:solidFill>
                <a:latin typeface="Verdana"/>
                <a:cs typeface="Verdana"/>
              </a:rPr>
              <a:t>acciones</a:t>
            </a:r>
            <a:r>
              <a:rPr lang="es" sz="500" spc="30" dirty="0">
                <a:solidFill>
                  <a:srgbClr val="50687B"/>
                </a:solidFill>
                <a:latin typeface="Verdana"/>
                <a:cs typeface="Verdana"/>
              </a:rPr>
              <a:t> </a:t>
            </a:r>
            <a:r>
              <a:rPr lang="es" sz="500" spc="-60" dirty="0">
                <a:solidFill>
                  <a:srgbClr val="50687B"/>
                </a:solidFill>
                <a:latin typeface="Verdana"/>
                <a:cs typeface="Verdana"/>
              </a:rPr>
              <a:t>es</a:t>
            </a:r>
            <a:r>
              <a:rPr lang="es" sz="500" spc="25" dirty="0">
                <a:solidFill>
                  <a:srgbClr val="50687B"/>
                </a:solidFill>
                <a:latin typeface="Verdana"/>
                <a:cs typeface="Verdana"/>
              </a:rPr>
              <a:t> </a:t>
            </a:r>
            <a:r>
              <a:rPr lang="es" sz="500" dirty="0">
                <a:solidFill>
                  <a:srgbClr val="50687B"/>
                </a:solidFill>
                <a:latin typeface="Verdana"/>
                <a:cs typeface="Verdana"/>
              </a:rPr>
              <a:t>No</a:t>
            </a:r>
            <a:r>
              <a:rPr lang="es" sz="500" spc="30" dirty="0">
                <a:solidFill>
                  <a:srgbClr val="50687B"/>
                </a:solidFill>
                <a:latin typeface="Verdana"/>
                <a:cs typeface="Verdana"/>
              </a:rPr>
              <a:t> </a:t>
            </a:r>
            <a:r>
              <a:rPr lang="es" sz="500" dirty="0">
                <a:solidFill>
                  <a:srgbClr val="50687B"/>
                </a:solidFill>
                <a:latin typeface="Verdana"/>
                <a:cs typeface="Verdana"/>
              </a:rPr>
              <a:t>garantizar</a:t>
            </a:r>
            <a:r>
              <a:rPr lang="es" sz="500" spc="25" dirty="0">
                <a:solidFill>
                  <a:srgbClr val="50687B"/>
                </a:solidFill>
                <a:latin typeface="Verdana"/>
                <a:cs typeface="Verdana"/>
              </a:rPr>
              <a:t> </a:t>
            </a:r>
            <a:r>
              <a:rPr lang="es" sz="500" dirty="0">
                <a:solidFill>
                  <a:srgbClr val="50687B"/>
                </a:solidFill>
                <a:latin typeface="Verdana"/>
                <a:cs typeface="Verdana"/>
              </a:rPr>
              <a:t>de</a:t>
            </a:r>
            <a:r>
              <a:rPr lang="es" sz="500" spc="30" dirty="0">
                <a:solidFill>
                  <a:srgbClr val="50687B"/>
                </a:solidFill>
                <a:latin typeface="Verdana"/>
                <a:cs typeface="Verdana"/>
              </a:rPr>
              <a:t> </a:t>
            </a:r>
            <a:r>
              <a:rPr lang="es" sz="500" spc="-10" dirty="0">
                <a:solidFill>
                  <a:srgbClr val="50687B"/>
                </a:solidFill>
                <a:latin typeface="Verdana"/>
                <a:cs typeface="Verdana"/>
              </a:rPr>
              <a:t>futuro</a:t>
            </a:r>
            <a:r>
              <a:rPr lang="es" sz="500" spc="25" dirty="0">
                <a:solidFill>
                  <a:srgbClr val="50687B"/>
                </a:solidFill>
                <a:latin typeface="Verdana"/>
                <a:cs typeface="Verdana"/>
              </a:rPr>
              <a:t> </a:t>
            </a:r>
            <a:r>
              <a:rPr lang="es" sz="500" spc="-10" dirty="0">
                <a:solidFill>
                  <a:srgbClr val="50687B"/>
                </a:solidFill>
                <a:latin typeface="Verdana"/>
                <a:cs typeface="Verdana"/>
              </a:rPr>
              <a:t>actuación</a:t>
            </a:r>
            <a:r>
              <a:rPr lang="es" sz="500" spc="500" dirty="0">
                <a:solidFill>
                  <a:srgbClr val="50687B"/>
                </a:solidFill>
                <a:latin typeface="Verdana"/>
                <a:cs typeface="Verdana"/>
              </a:rPr>
              <a:t> </a:t>
            </a:r>
            <a:r>
              <a:rPr lang="es" sz="500" dirty="0">
                <a:solidFill>
                  <a:srgbClr val="50687B"/>
                </a:solidFill>
                <a:latin typeface="Verdana"/>
                <a:cs typeface="Verdana"/>
              </a:rPr>
              <a:t>y</a:t>
            </a:r>
            <a:r>
              <a:rPr lang="es" sz="500" spc="80" dirty="0">
                <a:solidFill>
                  <a:srgbClr val="50687B"/>
                </a:solidFill>
                <a:latin typeface="Verdana"/>
                <a:cs typeface="Verdana"/>
              </a:rPr>
              <a:t> </a:t>
            </a:r>
            <a:r>
              <a:rPr lang="es" sz="500" dirty="0">
                <a:solidFill>
                  <a:srgbClr val="50687B"/>
                </a:solidFill>
                <a:latin typeface="Verdana"/>
                <a:cs typeface="Verdana"/>
              </a:rPr>
              <a:t>eso</a:t>
            </a:r>
            <a:r>
              <a:rPr lang="es" sz="500" spc="80" dirty="0">
                <a:solidFill>
                  <a:srgbClr val="50687B"/>
                </a:solidFill>
                <a:latin typeface="Verdana"/>
                <a:cs typeface="Verdana"/>
              </a:rPr>
              <a:t> </a:t>
            </a:r>
            <a:r>
              <a:rPr lang="es" sz="500" dirty="0">
                <a:solidFill>
                  <a:srgbClr val="50687B"/>
                </a:solidFill>
                <a:latin typeface="Verdana"/>
                <a:cs typeface="Verdana"/>
              </a:rPr>
              <a:t>a</a:t>
            </a:r>
            <a:r>
              <a:rPr lang="es" sz="500" spc="80" dirty="0">
                <a:solidFill>
                  <a:srgbClr val="50687B"/>
                </a:solidFill>
                <a:latin typeface="Verdana"/>
                <a:cs typeface="Verdana"/>
              </a:rPr>
              <a:t> </a:t>
            </a:r>
            <a:r>
              <a:rPr lang="es" sz="500" dirty="0">
                <a:solidFill>
                  <a:srgbClr val="50687B"/>
                </a:solidFill>
                <a:latin typeface="Verdana"/>
                <a:cs typeface="Verdana"/>
              </a:rPr>
              <a:t>existencias</a:t>
            </a:r>
            <a:r>
              <a:rPr lang="es" sz="500" spc="80" dirty="0">
                <a:solidFill>
                  <a:srgbClr val="50687B"/>
                </a:solidFill>
                <a:latin typeface="Verdana"/>
                <a:cs typeface="Verdana"/>
              </a:rPr>
              <a:t> </a:t>
            </a:r>
            <a:r>
              <a:rPr lang="es" sz="500" dirty="0">
                <a:solidFill>
                  <a:srgbClr val="50687B"/>
                </a:solidFill>
                <a:latin typeface="Verdana"/>
                <a:cs typeface="Verdana"/>
              </a:rPr>
              <a:t>mercado</a:t>
            </a:r>
            <a:r>
              <a:rPr lang="es" sz="500" spc="80" dirty="0">
                <a:solidFill>
                  <a:srgbClr val="50687B"/>
                </a:solidFill>
                <a:latin typeface="Verdana"/>
                <a:cs typeface="Verdana"/>
              </a:rPr>
              <a:t> </a:t>
            </a:r>
            <a:r>
              <a:rPr lang="es" sz="500" dirty="0">
                <a:solidFill>
                  <a:srgbClr val="50687B"/>
                </a:solidFill>
                <a:latin typeface="Verdana"/>
                <a:cs typeface="Verdana"/>
              </a:rPr>
              <a:t>inversión</a:t>
            </a:r>
            <a:r>
              <a:rPr lang="es" sz="500" spc="80" dirty="0">
                <a:solidFill>
                  <a:srgbClr val="50687B"/>
                </a:solidFill>
                <a:latin typeface="Verdana"/>
                <a:cs typeface="Verdana"/>
              </a:rPr>
              <a:t> </a:t>
            </a:r>
            <a:r>
              <a:rPr lang="es" sz="500" dirty="0">
                <a:solidFill>
                  <a:srgbClr val="50687B"/>
                </a:solidFill>
                <a:latin typeface="Verdana"/>
                <a:cs typeface="Verdana"/>
              </a:rPr>
              <a:t>es</a:t>
            </a:r>
            <a:r>
              <a:rPr lang="es" sz="500" spc="85" dirty="0">
                <a:solidFill>
                  <a:srgbClr val="50687B"/>
                </a:solidFill>
                <a:latin typeface="Verdana"/>
                <a:cs typeface="Verdana"/>
              </a:rPr>
              <a:t> </a:t>
            </a:r>
            <a:r>
              <a:rPr lang="es" sz="500" dirty="0">
                <a:solidFill>
                  <a:srgbClr val="50687B"/>
                </a:solidFill>
                <a:latin typeface="Verdana"/>
                <a:cs typeface="Verdana"/>
              </a:rPr>
              <a:t>no</a:t>
            </a:r>
            <a:r>
              <a:rPr lang="es" sz="500" spc="80" dirty="0">
                <a:solidFill>
                  <a:srgbClr val="50687B"/>
                </a:solidFill>
                <a:latin typeface="Verdana"/>
                <a:cs typeface="Verdana"/>
              </a:rPr>
              <a:t> </a:t>
            </a:r>
            <a:r>
              <a:rPr lang="es" sz="500" dirty="0">
                <a:solidFill>
                  <a:srgbClr val="50687B"/>
                </a:solidFill>
                <a:latin typeface="Verdana"/>
                <a:cs typeface="Verdana"/>
              </a:rPr>
              <a:t>sin</a:t>
            </a:r>
            <a:r>
              <a:rPr lang="es" sz="500" spc="80" dirty="0">
                <a:solidFill>
                  <a:srgbClr val="50687B"/>
                </a:solidFill>
                <a:latin typeface="Verdana"/>
                <a:cs typeface="Verdana"/>
              </a:rPr>
              <a:t> </a:t>
            </a:r>
            <a:r>
              <a:rPr lang="es" sz="500" spc="-25" dirty="0">
                <a:solidFill>
                  <a:srgbClr val="50687B"/>
                </a:solidFill>
                <a:latin typeface="Verdana"/>
                <a:cs typeface="Verdana"/>
              </a:rPr>
              <a:t>riesgo.</a:t>
            </a:r>
            <a:r>
              <a:rPr lang="es" sz="500" spc="80" dirty="0">
                <a:solidFill>
                  <a:srgbClr val="50687B"/>
                </a:solidFill>
                <a:latin typeface="Verdana"/>
                <a:cs typeface="Verdana"/>
              </a:rPr>
              <a:t> </a:t>
            </a:r>
            <a:r>
              <a:rPr lang="es" sz="500" dirty="0">
                <a:solidFill>
                  <a:srgbClr val="50687B"/>
                </a:solidFill>
                <a:latin typeface="Verdana"/>
                <a:cs typeface="Verdana"/>
              </a:rPr>
              <a:t>Dependiente</a:t>
            </a:r>
            <a:r>
              <a:rPr lang="es" sz="500" spc="80" dirty="0">
                <a:solidFill>
                  <a:srgbClr val="50687B"/>
                </a:solidFill>
                <a:latin typeface="Verdana"/>
                <a:cs typeface="Verdana"/>
              </a:rPr>
              <a:t> </a:t>
            </a:r>
            <a:r>
              <a:rPr lang="es" sz="500" dirty="0">
                <a:solidFill>
                  <a:srgbClr val="50687B"/>
                </a:solidFill>
                <a:latin typeface="Verdana"/>
                <a:cs typeface="Verdana"/>
              </a:rPr>
              <a:t>en</a:t>
            </a:r>
            <a:r>
              <a:rPr lang="es" sz="500" spc="80" dirty="0">
                <a:solidFill>
                  <a:srgbClr val="50687B"/>
                </a:solidFill>
                <a:latin typeface="Verdana"/>
                <a:cs typeface="Verdana"/>
              </a:rPr>
              <a:t> </a:t>
            </a:r>
            <a:r>
              <a:rPr lang="es" sz="500" dirty="0">
                <a:solidFill>
                  <a:srgbClr val="50687B"/>
                </a:solidFill>
                <a:latin typeface="Verdana"/>
                <a:cs typeface="Verdana"/>
              </a:rPr>
              <a:t>el</a:t>
            </a:r>
            <a:r>
              <a:rPr lang="es" sz="500" spc="85" dirty="0">
                <a:solidFill>
                  <a:srgbClr val="50687B"/>
                </a:solidFill>
                <a:latin typeface="Verdana"/>
                <a:cs typeface="Verdana"/>
              </a:rPr>
              <a:t> </a:t>
            </a:r>
            <a:r>
              <a:rPr lang="es" sz="500" dirty="0">
                <a:solidFill>
                  <a:srgbClr val="50687B"/>
                </a:solidFill>
                <a:latin typeface="Verdana"/>
                <a:cs typeface="Verdana"/>
              </a:rPr>
              <a:t>impuesto</a:t>
            </a:r>
            <a:r>
              <a:rPr lang="es" sz="500" spc="80" dirty="0">
                <a:solidFill>
                  <a:srgbClr val="50687B"/>
                </a:solidFill>
                <a:latin typeface="Verdana"/>
                <a:cs typeface="Verdana"/>
              </a:rPr>
              <a:t> </a:t>
            </a:r>
            <a:r>
              <a:rPr lang="es" sz="500" spc="-10" dirty="0">
                <a:solidFill>
                  <a:srgbClr val="50687B"/>
                </a:solidFill>
                <a:latin typeface="Verdana"/>
                <a:cs typeface="Verdana"/>
              </a:rPr>
              <a:t>sistema</a:t>
            </a:r>
            <a:r>
              <a:rPr lang="es" sz="500" spc="80" dirty="0">
                <a:solidFill>
                  <a:srgbClr val="50687B"/>
                </a:solidFill>
                <a:latin typeface="Verdana"/>
                <a:cs typeface="Verdana"/>
              </a:rPr>
              <a:t> </a:t>
            </a:r>
            <a:r>
              <a:rPr lang="es" sz="500" dirty="0">
                <a:solidFill>
                  <a:srgbClr val="50687B"/>
                </a:solidFill>
                <a:latin typeface="Verdana"/>
                <a:cs typeface="Verdana"/>
              </a:rPr>
              <a:t>aplicable</a:t>
            </a:r>
            <a:r>
              <a:rPr lang="es" sz="500" spc="80" dirty="0">
                <a:solidFill>
                  <a:srgbClr val="50687B"/>
                </a:solidFill>
                <a:latin typeface="Verdana"/>
                <a:cs typeface="Verdana"/>
              </a:rPr>
              <a:t> </a:t>
            </a:r>
            <a:r>
              <a:rPr lang="es" sz="500" dirty="0">
                <a:solidFill>
                  <a:srgbClr val="50687B"/>
                </a:solidFill>
                <a:latin typeface="Verdana"/>
                <a:cs typeface="Verdana"/>
              </a:rPr>
              <a:t>en</a:t>
            </a:r>
            <a:r>
              <a:rPr lang="es" sz="500" spc="80" dirty="0">
                <a:solidFill>
                  <a:srgbClr val="50687B"/>
                </a:solidFill>
                <a:latin typeface="Verdana"/>
                <a:cs typeface="Verdana"/>
              </a:rPr>
              <a:t> </a:t>
            </a:r>
            <a:r>
              <a:rPr lang="es" sz="500" dirty="0">
                <a:solidFill>
                  <a:srgbClr val="50687B"/>
                </a:solidFill>
                <a:latin typeface="Verdana"/>
                <a:cs typeface="Verdana"/>
              </a:rPr>
              <a:t>su</a:t>
            </a:r>
            <a:r>
              <a:rPr lang="es" sz="500" spc="80" dirty="0">
                <a:solidFill>
                  <a:srgbClr val="50687B"/>
                </a:solidFill>
                <a:latin typeface="Verdana"/>
                <a:cs typeface="Verdana"/>
              </a:rPr>
              <a:t> </a:t>
            </a:r>
            <a:r>
              <a:rPr lang="es" sz="500" dirty="0">
                <a:solidFill>
                  <a:srgbClr val="50687B"/>
                </a:solidFill>
                <a:latin typeface="Verdana"/>
                <a:cs typeface="Verdana"/>
              </a:rPr>
              <a:t>país,</a:t>
            </a:r>
            <a:r>
              <a:rPr lang="es" sz="500" spc="80" dirty="0">
                <a:solidFill>
                  <a:srgbClr val="50687B"/>
                </a:solidFill>
                <a:latin typeface="Verdana"/>
                <a:cs typeface="Verdana"/>
              </a:rPr>
              <a:t> </a:t>
            </a:r>
            <a:r>
              <a:rPr lang="es" sz="500" dirty="0">
                <a:solidFill>
                  <a:srgbClr val="50687B"/>
                </a:solidFill>
                <a:latin typeface="Verdana"/>
                <a:cs typeface="Verdana"/>
              </a:rPr>
              <a:t>su</a:t>
            </a:r>
            <a:r>
              <a:rPr lang="es" sz="500" spc="85" dirty="0">
                <a:solidFill>
                  <a:srgbClr val="50687B"/>
                </a:solidFill>
                <a:latin typeface="Verdana"/>
                <a:cs typeface="Verdana"/>
              </a:rPr>
              <a:t> </a:t>
            </a:r>
            <a:r>
              <a:rPr lang="es" sz="500" dirty="0">
                <a:solidFill>
                  <a:srgbClr val="50687B"/>
                </a:solidFill>
                <a:latin typeface="Verdana"/>
                <a:cs typeface="Verdana"/>
              </a:rPr>
              <a:t>suscripción,</a:t>
            </a:r>
            <a:r>
              <a:rPr lang="es" sz="500" spc="80" dirty="0">
                <a:solidFill>
                  <a:srgbClr val="50687B"/>
                </a:solidFill>
                <a:latin typeface="Verdana"/>
                <a:cs typeface="Verdana"/>
              </a:rPr>
              <a:t> </a:t>
            </a:r>
            <a:r>
              <a:rPr lang="es" sz="500" spc="-25" dirty="0">
                <a:solidFill>
                  <a:srgbClr val="50687B"/>
                </a:solidFill>
                <a:latin typeface="Verdana"/>
                <a:cs typeface="Verdana"/>
              </a:rPr>
              <a:t>cualquier</a:t>
            </a:r>
            <a:r>
              <a:rPr lang="es" sz="500" spc="500" dirty="0">
                <a:solidFill>
                  <a:srgbClr val="50687B"/>
                </a:solidFill>
                <a:latin typeface="Verdana"/>
                <a:cs typeface="Verdana"/>
              </a:rPr>
              <a:t> </a:t>
            </a:r>
            <a:r>
              <a:rPr lang="es" sz="500" dirty="0">
                <a:solidFill>
                  <a:srgbClr val="50687B"/>
                </a:solidFill>
                <a:latin typeface="Verdana"/>
                <a:cs typeface="Verdana"/>
              </a:rPr>
              <a:t>dividendos</a:t>
            </a:r>
            <a:r>
              <a:rPr lang="es" sz="500" spc="55" dirty="0">
                <a:solidFill>
                  <a:srgbClr val="50687B"/>
                </a:solidFill>
                <a:latin typeface="Verdana"/>
                <a:cs typeface="Verdana"/>
              </a:rPr>
              <a:t> </a:t>
            </a:r>
            <a:r>
              <a:rPr lang="es" sz="500" dirty="0">
                <a:solidFill>
                  <a:srgbClr val="50687B"/>
                </a:solidFill>
                <a:latin typeface="Verdana"/>
                <a:cs typeface="Verdana"/>
              </a:rPr>
              <a:t>ganado</a:t>
            </a:r>
            <a:r>
              <a:rPr lang="es" sz="500" spc="60" dirty="0">
                <a:solidFill>
                  <a:srgbClr val="50687B"/>
                </a:solidFill>
                <a:latin typeface="Verdana"/>
                <a:cs typeface="Verdana"/>
              </a:rPr>
              <a:t> </a:t>
            </a:r>
            <a:r>
              <a:rPr lang="es" sz="500" dirty="0">
                <a:solidFill>
                  <a:srgbClr val="50687B"/>
                </a:solidFill>
                <a:latin typeface="Verdana"/>
                <a:cs typeface="Verdana"/>
              </a:rPr>
              <a:t>en</a:t>
            </a:r>
            <a:r>
              <a:rPr lang="es" sz="500" spc="55" dirty="0">
                <a:solidFill>
                  <a:srgbClr val="50687B"/>
                </a:solidFill>
                <a:latin typeface="Verdana"/>
                <a:cs typeface="Verdana"/>
              </a:rPr>
              <a:t> </a:t>
            </a:r>
            <a:r>
              <a:rPr lang="es" sz="500" dirty="0">
                <a:solidFill>
                  <a:srgbClr val="50687B"/>
                </a:solidFill>
                <a:latin typeface="Verdana"/>
                <a:cs typeface="Verdana"/>
              </a:rPr>
              <a:t>el</a:t>
            </a:r>
            <a:r>
              <a:rPr lang="es" sz="500" spc="60" dirty="0">
                <a:solidFill>
                  <a:srgbClr val="50687B"/>
                </a:solidFill>
                <a:latin typeface="Verdana"/>
                <a:cs typeface="Verdana"/>
              </a:rPr>
              <a:t> </a:t>
            </a:r>
            <a:r>
              <a:rPr lang="es" sz="500" dirty="0">
                <a:solidFill>
                  <a:srgbClr val="50687B"/>
                </a:solidFill>
                <a:latin typeface="Verdana"/>
                <a:cs typeface="Verdana"/>
              </a:rPr>
              <a:t>suscrito</a:t>
            </a:r>
            <a:r>
              <a:rPr lang="es" sz="500" spc="60" dirty="0">
                <a:solidFill>
                  <a:srgbClr val="50687B"/>
                </a:solidFill>
                <a:latin typeface="Verdana"/>
                <a:cs typeface="Verdana"/>
              </a:rPr>
              <a:t> </a:t>
            </a:r>
            <a:r>
              <a:rPr lang="es" sz="500" dirty="0">
                <a:solidFill>
                  <a:srgbClr val="50687B"/>
                </a:solidFill>
                <a:latin typeface="Verdana"/>
                <a:cs typeface="Verdana"/>
              </a:rPr>
              <a:t>acciones</a:t>
            </a:r>
            <a:r>
              <a:rPr lang="es" sz="500" spc="55" dirty="0">
                <a:solidFill>
                  <a:srgbClr val="50687B"/>
                </a:solidFill>
                <a:latin typeface="Verdana"/>
                <a:cs typeface="Verdana"/>
              </a:rPr>
              <a:t> </a:t>
            </a:r>
            <a:r>
              <a:rPr lang="es" sz="500" dirty="0">
                <a:solidFill>
                  <a:srgbClr val="50687B"/>
                </a:solidFill>
                <a:latin typeface="Verdana"/>
                <a:cs typeface="Verdana"/>
              </a:rPr>
              <a:t>y</a:t>
            </a:r>
            <a:r>
              <a:rPr lang="es" sz="500" spc="60" dirty="0">
                <a:solidFill>
                  <a:srgbClr val="50687B"/>
                </a:solidFill>
                <a:latin typeface="Verdana"/>
                <a:cs typeface="Verdana"/>
              </a:rPr>
              <a:t> </a:t>
            </a:r>
            <a:r>
              <a:rPr lang="es" sz="500" dirty="0">
                <a:solidFill>
                  <a:srgbClr val="50687B"/>
                </a:solidFill>
                <a:latin typeface="Verdana"/>
                <a:cs typeface="Verdana"/>
              </a:rPr>
              <a:t>el</a:t>
            </a:r>
            <a:r>
              <a:rPr lang="es" sz="500" spc="55" dirty="0">
                <a:solidFill>
                  <a:srgbClr val="50687B"/>
                </a:solidFill>
                <a:latin typeface="Verdana"/>
                <a:cs typeface="Verdana"/>
              </a:rPr>
              <a:t> </a:t>
            </a:r>
            <a:r>
              <a:rPr lang="es" sz="500" dirty="0">
                <a:solidFill>
                  <a:srgbClr val="50687B"/>
                </a:solidFill>
                <a:latin typeface="Verdana"/>
                <a:cs typeface="Verdana"/>
              </a:rPr>
              <a:t>reventa</a:t>
            </a:r>
            <a:r>
              <a:rPr lang="es" sz="500" spc="60" dirty="0">
                <a:solidFill>
                  <a:srgbClr val="50687B"/>
                </a:solidFill>
                <a:latin typeface="Verdana"/>
                <a:cs typeface="Verdana"/>
              </a:rPr>
              <a:t> </a:t>
            </a:r>
            <a:r>
              <a:rPr lang="es" sz="500" dirty="0">
                <a:solidFill>
                  <a:srgbClr val="50687B"/>
                </a:solidFill>
                <a:latin typeface="Verdana"/>
                <a:cs typeface="Verdana"/>
              </a:rPr>
              <a:t>de</a:t>
            </a:r>
            <a:r>
              <a:rPr lang="es" sz="500" spc="60" dirty="0">
                <a:solidFill>
                  <a:srgbClr val="50687B"/>
                </a:solidFill>
                <a:latin typeface="Verdana"/>
                <a:cs typeface="Verdana"/>
              </a:rPr>
              <a:t> </a:t>
            </a:r>
            <a:r>
              <a:rPr lang="es" sz="500" dirty="0">
                <a:solidFill>
                  <a:srgbClr val="50687B"/>
                </a:solidFill>
                <a:latin typeface="Verdana"/>
                <a:cs typeface="Verdana"/>
              </a:rPr>
              <a:t>aquellos</a:t>
            </a:r>
            <a:r>
              <a:rPr lang="es" sz="500" spc="55" dirty="0">
                <a:solidFill>
                  <a:srgbClr val="50687B"/>
                </a:solidFill>
                <a:latin typeface="Verdana"/>
                <a:cs typeface="Verdana"/>
              </a:rPr>
              <a:t> </a:t>
            </a:r>
            <a:r>
              <a:rPr lang="es" sz="500" dirty="0">
                <a:solidFill>
                  <a:srgbClr val="50687B"/>
                </a:solidFill>
                <a:latin typeface="Verdana"/>
                <a:cs typeface="Verdana"/>
              </a:rPr>
              <a:t>acciones</a:t>
            </a:r>
            <a:r>
              <a:rPr lang="es" sz="500" spc="60" dirty="0">
                <a:solidFill>
                  <a:srgbClr val="50687B"/>
                </a:solidFill>
                <a:latin typeface="Verdana"/>
                <a:cs typeface="Verdana"/>
              </a:rPr>
              <a:t> </a:t>
            </a:r>
            <a:r>
              <a:rPr lang="es" sz="500" dirty="0">
                <a:solidFill>
                  <a:srgbClr val="50687B"/>
                </a:solidFill>
                <a:latin typeface="Verdana"/>
                <a:cs typeface="Verdana"/>
              </a:rPr>
              <a:t>podría</a:t>
            </a:r>
            <a:r>
              <a:rPr lang="es" sz="500" spc="55" dirty="0">
                <a:solidFill>
                  <a:srgbClr val="50687B"/>
                </a:solidFill>
                <a:latin typeface="Verdana"/>
                <a:cs typeface="Verdana"/>
              </a:rPr>
              <a:t> </a:t>
            </a:r>
            <a:r>
              <a:rPr lang="es" sz="500" dirty="0">
                <a:solidFill>
                  <a:srgbClr val="50687B"/>
                </a:solidFill>
                <a:latin typeface="Verdana"/>
                <a:cs typeface="Verdana"/>
              </a:rPr>
              <a:t>ser</a:t>
            </a:r>
            <a:r>
              <a:rPr lang="es" sz="500" spc="60" dirty="0">
                <a:solidFill>
                  <a:srgbClr val="50687B"/>
                </a:solidFill>
                <a:latin typeface="Verdana"/>
                <a:cs typeface="Verdana"/>
              </a:rPr>
              <a:t> </a:t>
            </a:r>
            <a:r>
              <a:rPr lang="es" sz="500" dirty="0">
                <a:solidFill>
                  <a:srgbClr val="50687B"/>
                </a:solidFill>
                <a:latin typeface="Verdana"/>
                <a:cs typeface="Verdana"/>
              </a:rPr>
              <a:t>responsable</a:t>
            </a:r>
            <a:r>
              <a:rPr lang="es" sz="500" spc="60" dirty="0">
                <a:solidFill>
                  <a:srgbClr val="50687B"/>
                </a:solidFill>
                <a:latin typeface="Verdana"/>
                <a:cs typeface="Verdana"/>
              </a:rPr>
              <a:t> </a:t>
            </a:r>
            <a:r>
              <a:rPr lang="es" sz="500" dirty="0">
                <a:solidFill>
                  <a:srgbClr val="50687B"/>
                </a:solidFill>
                <a:latin typeface="Verdana"/>
                <a:cs typeface="Verdana"/>
              </a:rPr>
              <a:t>a</a:t>
            </a:r>
            <a:r>
              <a:rPr lang="es" sz="500" spc="55" dirty="0">
                <a:solidFill>
                  <a:srgbClr val="50687B"/>
                </a:solidFill>
                <a:latin typeface="Verdana"/>
                <a:cs typeface="Verdana"/>
              </a:rPr>
              <a:t> </a:t>
            </a:r>
            <a:r>
              <a:rPr lang="es" sz="500" dirty="0">
                <a:solidFill>
                  <a:srgbClr val="50687B"/>
                </a:solidFill>
                <a:latin typeface="Verdana"/>
                <a:cs typeface="Verdana"/>
              </a:rPr>
              <a:t>impuesto,</a:t>
            </a:r>
            <a:r>
              <a:rPr lang="es" sz="500" spc="60" dirty="0">
                <a:solidFill>
                  <a:srgbClr val="50687B"/>
                </a:solidFill>
                <a:latin typeface="Verdana"/>
                <a:cs typeface="Verdana"/>
              </a:rPr>
              <a:t> </a:t>
            </a:r>
            <a:r>
              <a:rPr lang="es" sz="500" dirty="0">
                <a:solidFill>
                  <a:srgbClr val="50687B"/>
                </a:solidFill>
                <a:latin typeface="Verdana"/>
                <a:cs typeface="Verdana"/>
              </a:rPr>
              <a:t>o</a:t>
            </a:r>
            <a:r>
              <a:rPr lang="es" sz="500" spc="55" dirty="0">
                <a:solidFill>
                  <a:srgbClr val="50687B"/>
                </a:solidFill>
                <a:latin typeface="Verdana"/>
                <a:cs typeface="Verdana"/>
              </a:rPr>
              <a:t> </a:t>
            </a:r>
            <a:r>
              <a:rPr lang="es" sz="500" dirty="0">
                <a:solidFill>
                  <a:srgbClr val="50687B"/>
                </a:solidFill>
                <a:latin typeface="Verdana"/>
                <a:cs typeface="Verdana"/>
              </a:rPr>
              <a:t>tú</a:t>
            </a:r>
            <a:r>
              <a:rPr lang="es" sz="500" spc="60" dirty="0">
                <a:solidFill>
                  <a:srgbClr val="50687B"/>
                </a:solidFill>
                <a:latin typeface="Verdana"/>
                <a:cs typeface="Verdana"/>
              </a:rPr>
              <a:t> </a:t>
            </a:r>
            <a:r>
              <a:rPr lang="es" sz="500" dirty="0">
                <a:solidFill>
                  <a:srgbClr val="50687B"/>
                </a:solidFill>
                <a:latin typeface="Verdana"/>
                <a:cs typeface="Verdana"/>
              </a:rPr>
              <a:t>podría</a:t>
            </a:r>
            <a:r>
              <a:rPr lang="es" sz="500" spc="60" dirty="0">
                <a:solidFill>
                  <a:srgbClr val="50687B"/>
                </a:solidFill>
                <a:latin typeface="Verdana"/>
                <a:cs typeface="Verdana"/>
              </a:rPr>
              <a:t> </a:t>
            </a:r>
            <a:r>
              <a:rPr lang="es" sz="500" dirty="0">
                <a:solidFill>
                  <a:srgbClr val="50687B"/>
                </a:solidFill>
                <a:latin typeface="Verdana"/>
                <a:cs typeface="Verdana"/>
              </a:rPr>
              <a:t>ser</a:t>
            </a:r>
            <a:r>
              <a:rPr lang="es" sz="500" spc="55" dirty="0">
                <a:solidFill>
                  <a:srgbClr val="50687B"/>
                </a:solidFill>
                <a:latin typeface="Verdana"/>
                <a:cs typeface="Verdana"/>
              </a:rPr>
              <a:t> </a:t>
            </a:r>
            <a:r>
              <a:rPr lang="es" sz="500" dirty="0">
                <a:solidFill>
                  <a:srgbClr val="50687B"/>
                </a:solidFill>
                <a:latin typeface="Verdana"/>
                <a:cs typeface="Verdana"/>
              </a:rPr>
              <a:t>requerido</a:t>
            </a:r>
            <a:r>
              <a:rPr lang="es" sz="500" spc="60" dirty="0">
                <a:solidFill>
                  <a:srgbClr val="50687B"/>
                </a:solidFill>
                <a:latin typeface="Verdana"/>
                <a:cs typeface="Verdana"/>
              </a:rPr>
              <a:t> </a:t>
            </a:r>
            <a:r>
              <a:rPr lang="es" sz="500" dirty="0">
                <a:solidFill>
                  <a:srgbClr val="50687B"/>
                </a:solidFill>
                <a:latin typeface="Verdana"/>
                <a:cs typeface="Verdana"/>
              </a:rPr>
              <a:t>a</a:t>
            </a:r>
            <a:r>
              <a:rPr lang="es" sz="500" spc="60" dirty="0">
                <a:solidFill>
                  <a:srgbClr val="50687B"/>
                </a:solidFill>
                <a:latin typeface="Verdana"/>
                <a:cs typeface="Verdana"/>
              </a:rPr>
              <a:t> </a:t>
            </a:r>
            <a:r>
              <a:rPr lang="es" sz="500" dirty="0">
                <a:solidFill>
                  <a:srgbClr val="50687B"/>
                </a:solidFill>
                <a:latin typeface="Verdana"/>
                <a:cs typeface="Verdana"/>
              </a:rPr>
              <a:t>revelar</a:t>
            </a:r>
            <a:r>
              <a:rPr lang="es" sz="500" spc="55" dirty="0">
                <a:solidFill>
                  <a:srgbClr val="50687B"/>
                </a:solidFill>
                <a:latin typeface="Verdana"/>
                <a:cs typeface="Verdana"/>
              </a:rPr>
              <a:t> </a:t>
            </a:r>
            <a:r>
              <a:rPr lang="es" sz="500" spc="-25" dirty="0">
                <a:solidFill>
                  <a:srgbClr val="50687B"/>
                </a:solidFill>
                <a:latin typeface="Verdana"/>
                <a:cs typeface="Verdana"/>
              </a:rPr>
              <a:t>el</a:t>
            </a:r>
            <a:r>
              <a:rPr lang="es" sz="500" spc="500" dirty="0">
                <a:solidFill>
                  <a:srgbClr val="50687B"/>
                </a:solidFill>
                <a:latin typeface="Verdana"/>
                <a:cs typeface="Verdana"/>
              </a:rPr>
              <a:t> </a:t>
            </a:r>
            <a:r>
              <a:rPr lang="es" sz="500" dirty="0">
                <a:solidFill>
                  <a:srgbClr val="50687B"/>
                </a:solidFill>
                <a:latin typeface="Verdana"/>
                <a:cs typeface="Verdana"/>
              </a:rPr>
              <a:t>transacción</a:t>
            </a:r>
            <a:r>
              <a:rPr lang="es" sz="500" spc="10" dirty="0">
                <a:solidFill>
                  <a:srgbClr val="50687B"/>
                </a:solidFill>
                <a:latin typeface="Verdana"/>
                <a:cs typeface="Verdana"/>
              </a:rPr>
              <a:t> </a:t>
            </a:r>
            <a:r>
              <a:rPr lang="es" sz="500" dirty="0">
                <a:solidFill>
                  <a:srgbClr val="50687B"/>
                </a:solidFill>
                <a:latin typeface="Verdana"/>
                <a:cs typeface="Verdana"/>
              </a:rPr>
              <a:t>a</a:t>
            </a:r>
            <a:r>
              <a:rPr lang="es" sz="500" spc="10" dirty="0">
                <a:solidFill>
                  <a:srgbClr val="50687B"/>
                </a:solidFill>
                <a:latin typeface="Verdana"/>
                <a:cs typeface="Verdana"/>
              </a:rPr>
              <a:t> </a:t>
            </a:r>
            <a:r>
              <a:rPr lang="es" sz="500" dirty="0">
                <a:solidFill>
                  <a:srgbClr val="50687B"/>
                </a:solidFill>
                <a:latin typeface="Verdana"/>
                <a:cs typeface="Verdana"/>
              </a:rPr>
              <a:t>el</a:t>
            </a:r>
            <a:r>
              <a:rPr lang="es" sz="500" spc="10" dirty="0">
                <a:solidFill>
                  <a:srgbClr val="50687B"/>
                </a:solidFill>
                <a:latin typeface="Verdana"/>
                <a:cs typeface="Verdana"/>
              </a:rPr>
              <a:t> </a:t>
            </a:r>
            <a:r>
              <a:rPr lang="es" sz="500" spc="-10" dirty="0">
                <a:solidFill>
                  <a:srgbClr val="50687B"/>
                </a:solidFill>
                <a:latin typeface="Verdana"/>
                <a:cs typeface="Verdana"/>
              </a:rPr>
              <a:t>impuesto</a:t>
            </a:r>
            <a:r>
              <a:rPr lang="es" sz="500" spc="15" dirty="0">
                <a:solidFill>
                  <a:srgbClr val="50687B"/>
                </a:solidFill>
                <a:latin typeface="Verdana"/>
                <a:cs typeface="Verdana"/>
              </a:rPr>
              <a:t> </a:t>
            </a:r>
            <a:r>
              <a:rPr lang="es" sz="500" spc="-10" dirty="0">
                <a:solidFill>
                  <a:srgbClr val="50687B"/>
                </a:solidFill>
                <a:latin typeface="Verdana"/>
                <a:cs typeface="Verdana"/>
              </a:rPr>
              <a:t>autoridades.</a:t>
            </a:r>
            <a:r>
              <a:rPr lang="es" sz="500" spc="10" dirty="0">
                <a:solidFill>
                  <a:srgbClr val="50687B"/>
                </a:solidFill>
                <a:latin typeface="Verdana"/>
                <a:cs typeface="Verdana"/>
              </a:rPr>
              <a:t> </a:t>
            </a:r>
            <a:r>
              <a:rPr lang="es" sz="500" spc="-55" dirty="0">
                <a:solidFill>
                  <a:srgbClr val="50687B"/>
                </a:solidFill>
                <a:latin typeface="Verdana"/>
                <a:cs typeface="Verdana"/>
              </a:rPr>
              <a:t>Este</a:t>
            </a:r>
            <a:r>
              <a:rPr lang="es" sz="500" spc="10" dirty="0">
                <a:solidFill>
                  <a:srgbClr val="50687B"/>
                </a:solidFill>
                <a:latin typeface="Verdana"/>
                <a:cs typeface="Verdana"/>
              </a:rPr>
              <a:t> </a:t>
            </a:r>
            <a:r>
              <a:rPr lang="es" sz="500" dirty="0">
                <a:solidFill>
                  <a:srgbClr val="50687B"/>
                </a:solidFill>
                <a:latin typeface="Verdana"/>
                <a:cs typeface="Verdana"/>
              </a:rPr>
              <a:t>oferta</a:t>
            </a:r>
            <a:r>
              <a:rPr lang="es" sz="500" spc="15" dirty="0">
                <a:solidFill>
                  <a:srgbClr val="50687B"/>
                </a:solidFill>
                <a:latin typeface="Verdana"/>
                <a:cs typeface="Verdana"/>
              </a:rPr>
              <a:t> </a:t>
            </a:r>
            <a:r>
              <a:rPr lang="es" sz="500" dirty="0">
                <a:solidFill>
                  <a:srgbClr val="50687B"/>
                </a:solidFill>
                <a:latin typeface="Verdana"/>
                <a:cs typeface="Verdana"/>
              </a:rPr>
              <a:t>tiene</a:t>
            </a:r>
            <a:r>
              <a:rPr lang="es" sz="500" spc="10" dirty="0">
                <a:solidFill>
                  <a:srgbClr val="50687B"/>
                </a:solidFill>
                <a:latin typeface="Verdana"/>
                <a:cs typeface="Verdana"/>
              </a:rPr>
              <a:t> </a:t>
            </a:r>
            <a:r>
              <a:rPr lang="es" sz="500" dirty="0">
                <a:solidFill>
                  <a:srgbClr val="50687B"/>
                </a:solidFill>
                <a:latin typeface="Verdana"/>
                <a:cs typeface="Verdana"/>
              </a:rPr>
              <a:t>estado</a:t>
            </a:r>
            <a:r>
              <a:rPr lang="es" sz="500" spc="10" dirty="0">
                <a:solidFill>
                  <a:srgbClr val="50687B"/>
                </a:solidFill>
                <a:latin typeface="Verdana"/>
                <a:cs typeface="Verdana"/>
              </a:rPr>
              <a:t> </a:t>
            </a:r>
            <a:r>
              <a:rPr lang="es" sz="500" dirty="0">
                <a:solidFill>
                  <a:srgbClr val="50687B"/>
                </a:solidFill>
                <a:latin typeface="Verdana"/>
                <a:cs typeface="Verdana"/>
              </a:rPr>
              <a:t>presentado</a:t>
            </a:r>
            <a:r>
              <a:rPr lang="es" sz="500" spc="15" dirty="0">
                <a:solidFill>
                  <a:srgbClr val="50687B"/>
                </a:solidFill>
                <a:latin typeface="Verdana"/>
                <a:cs typeface="Verdana"/>
              </a:rPr>
              <a:t> </a:t>
            </a:r>
            <a:r>
              <a:rPr lang="es" sz="500" dirty="0">
                <a:solidFill>
                  <a:srgbClr val="50687B"/>
                </a:solidFill>
                <a:latin typeface="Verdana"/>
                <a:cs typeface="Verdana"/>
              </a:rPr>
              <a:t>a</a:t>
            </a:r>
            <a:r>
              <a:rPr lang="es" sz="500" spc="10" dirty="0">
                <a:solidFill>
                  <a:srgbClr val="50687B"/>
                </a:solidFill>
                <a:latin typeface="Verdana"/>
                <a:cs typeface="Verdana"/>
              </a:rPr>
              <a:t> </a:t>
            </a:r>
            <a:r>
              <a:rPr lang="es" sz="500" dirty="0">
                <a:solidFill>
                  <a:srgbClr val="50687B"/>
                </a:solidFill>
                <a:latin typeface="Verdana"/>
                <a:cs typeface="Verdana"/>
              </a:rPr>
              <a:t>tú</a:t>
            </a:r>
            <a:r>
              <a:rPr lang="es" sz="500" spc="10" dirty="0">
                <a:solidFill>
                  <a:srgbClr val="50687B"/>
                </a:solidFill>
                <a:latin typeface="Verdana"/>
                <a:cs typeface="Verdana"/>
              </a:rPr>
              <a:t> </a:t>
            </a:r>
            <a:r>
              <a:rPr lang="es" sz="500" dirty="0">
                <a:solidFill>
                  <a:srgbClr val="50687B"/>
                </a:solidFill>
                <a:latin typeface="Verdana"/>
                <a:cs typeface="Verdana"/>
              </a:rPr>
              <a:t>como</a:t>
            </a:r>
            <a:r>
              <a:rPr lang="es" sz="500" spc="15" dirty="0">
                <a:solidFill>
                  <a:srgbClr val="50687B"/>
                </a:solidFill>
                <a:latin typeface="Verdana"/>
                <a:cs typeface="Verdana"/>
              </a:rPr>
              <a:t> </a:t>
            </a:r>
            <a:r>
              <a:rPr lang="es" sz="500" dirty="0">
                <a:solidFill>
                  <a:srgbClr val="50687B"/>
                </a:solidFill>
                <a:latin typeface="Verdana"/>
                <a:cs typeface="Verdana"/>
              </a:rPr>
              <a:t>un</a:t>
            </a:r>
            <a:r>
              <a:rPr lang="es" sz="500" spc="10" dirty="0">
                <a:solidFill>
                  <a:srgbClr val="50687B"/>
                </a:solidFill>
                <a:latin typeface="Verdana"/>
                <a:cs typeface="Verdana"/>
              </a:rPr>
              <a:t> </a:t>
            </a:r>
            <a:r>
              <a:rPr lang="es" sz="500" dirty="0">
                <a:solidFill>
                  <a:srgbClr val="50687B"/>
                </a:solidFill>
                <a:latin typeface="Verdana"/>
                <a:cs typeface="Verdana"/>
              </a:rPr>
              <a:t>elegible</a:t>
            </a:r>
            <a:r>
              <a:rPr lang="es" sz="500" spc="10" dirty="0">
                <a:solidFill>
                  <a:srgbClr val="50687B"/>
                </a:solidFill>
                <a:latin typeface="Verdana"/>
                <a:cs typeface="Verdana"/>
              </a:rPr>
              <a:t> </a:t>
            </a:r>
            <a:r>
              <a:rPr lang="es" sz="500" dirty="0">
                <a:solidFill>
                  <a:srgbClr val="50687B"/>
                </a:solidFill>
                <a:latin typeface="Verdana"/>
                <a:cs typeface="Verdana"/>
              </a:rPr>
              <a:t>empleado</a:t>
            </a:r>
            <a:r>
              <a:rPr lang="es" sz="500" spc="15" dirty="0">
                <a:solidFill>
                  <a:srgbClr val="50687B"/>
                </a:solidFill>
                <a:latin typeface="Verdana"/>
                <a:cs typeface="Verdana"/>
              </a:rPr>
              <a:t> </a:t>
            </a:r>
            <a:r>
              <a:rPr lang="es" sz="500" dirty="0">
                <a:solidFill>
                  <a:srgbClr val="50687B"/>
                </a:solidFill>
                <a:latin typeface="Verdana"/>
                <a:cs typeface="Verdana"/>
              </a:rPr>
              <a:t>de</a:t>
            </a:r>
            <a:r>
              <a:rPr lang="es" sz="500" spc="10" dirty="0">
                <a:solidFill>
                  <a:srgbClr val="50687B"/>
                </a:solidFill>
                <a:latin typeface="Verdana"/>
                <a:cs typeface="Verdana"/>
              </a:rPr>
              <a:t> </a:t>
            </a:r>
            <a:r>
              <a:rPr lang="es" sz="500" dirty="0">
                <a:solidFill>
                  <a:srgbClr val="50687B"/>
                </a:solidFill>
                <a:latin typeface="Verdana"/>
                <a:cs typeface="Verdana"/>
              </a:rPr>
              <a:t>un</a:t>
            </a:r>
            <a:r>
              <a:rPr lang="es" sz="500" spc="10" dirty="0">
                <a:solidFill>
                  <a:srgbClr val="50687B"/>
                </a:solidFill>
                <a:latin typeface="Verdana"/>
                <a:cs typeface="Verdana"/>
              </a:rPr>
              <a:t> </a:t>
            </a:r>
            <a:r>
              <a:rPr lang="es" sz="500" spc="-50" dirty="0">
                <a:solidFill>
                  <a:srgbClr val="50687B"/>
                </a:solidFill>
                <a:latin typeface="Verdana"/>
                <a:cs typeface="Verdana"/>
              </a:rPr>
              <a:t>Elis</a:t>
            </a:r>
            <a:r>
              <a:rPr lang="es" sz="500" spc="15" dirty="0">
                <a:solidFill>
                  <a:srgbClr val="50687B"/>
                </a:solidFill>
                <a:latin typeface="Verdana"/>
                <a:cs typeface="Verdana"/>
              </a:rPr>
              <a:t> </a:t>
            </a:r>
            <a:r>
              <a:rPr lang="es" sz="500" dirty="0">
                <a:solidFill>
                  <a:srgbClr val="50687B"/>
                </a:solidFill>
                <a:latin typeface="Verdana"/>
                <a:cs typeface="Verdana"/>
              </a:rPr>
              <a:t>Grupo</a:t>
            </a:r>
            <a:r>
              <a:rPr lang="es" sz="500" spc="10" dirty="0">
                <a:solidFill>
                  <a:srgbClr val="50687B"/>
                </a:solidFill>
                <a:latin typeface="Verdana"/>
                <a:cs typeface="Verdana"/>
              </a:rPr>
              <a:t> </a:t>
            </a:r>
            <a:r>
              <a:rPr lang="es" sz="500" dirty="0">
                <a:solidFill>
                  <a:srgbClr val="50687B"/>
                </a:solidFill>
                <a:latin typeface="Verdana"/>
                <a:cs typeface="Verdana"/>
              </a:rPr>
              <a:t>compañía.</a:t>
            </a:r>
            <a:r>
              <a:rPr lang="es" sz="500" spc="10" dirty="0">
                <a:solidFill>
                  <a:srgbClr val="50687B"/>
                </a:solidFill>
                <a:latin typeface="Verdana"/>
                <a:cs typeface="Verdana"/>
              </a:rPr>
              <a:t> </a:t>
            </a:r>
            <a:r>
              <a:rPr lang="es" sz="500" spc="-55" dirty="0">
                <a:solidFill>
                  <a:srgbClr val="50687B"/>
                </a:solidFill>
                <a:latin typeface="Verdana"/>
                <a:cs typeface="Verdana"/>
              </a:rPr>
              <a:t>Este</a:t>
            </a:r>
            <a:r>
              <a:rPr lang="es" sz="500" spc="15" dirty="0">
                <a:solidFill>
                  <a:srgbClr val="50687B"/>
                </a:solidFill>
                <a:latin typeface="Verdana"/>
                <a:cs typeface="Verdana"/>
              </a:rPr>
              <a:t> </a:t>
            </a:r>
            <a:r>
              <a:rPr lang="es" sz="500" dirty="0">
                <a:solidFill>
                  <a:srgbClr val="50687B"/>
                </a:solidFill>
                <a:latin typeface="Verdana"/>
                <a:cs typeface="Verdana"/>
              </a:rPr>
              <a:t>folleto</a:t>
            </a:r>
            <a:r>
              <a:rPr lang="es" sz="500" spc="10" dirty="0">
                <a:solidFill>
                  <a:srgbClr val="50687B"/>
                </a:solidFill>
                <a:latin typeface="Verdana"/>
                <a:cs typeface="Verdana"/>
              </a:rPr>
              <a:t> </a:t>
            </a:r>
            <a:r>
              <a:rPr lang="es" sz="500" spc="-10" dirty="0">
                <a:solidFill>
                  <a:srgbClr val="50687B"/>
                </a:solidFill>
                <a:latin typeface="Verdana"/>
                <a:cs typeface="Verdana"/>
              </a:rPr>
              <a:t>o</a:t>
            </a:r>
            <a:r>
              <a:rPr lang="es" sz="500" spc="10" dirty="0">
                <a:solidFill>
                  <a:srgbClr val="50687B"/>
                </a:solidFill>
                <a:latin typeface="Verdana"/>
                <a:cs typeface="Verdana"/>
              </a:rPr>
              <a:t> </a:t>
            </a:r>
            <a:r>
              <a:rPr lang="es" sz="500" spc="-25" dirty="0">
                <a:solidFill>
                  <a:srgbClr val="50687B"/>
                </a:solidFill>
                <a:latin typeface="Verdana"/>
                <a:cs typeface="Verdana"/>
              </a:rPr>
              <a:t>cualquier</a:t>
            </a:r>
            <a:r>
              <a:rPr lang="es" sz="500" spc="500" dirty="0">
                <a:solidFill>
                  <a:srgbClr val="50687B"/>
                </a:solidFill>
                <a:latin typeface="Verdana"/>
                <a:cs typeface="Verdana"/>
              </a:rPr>
              <a:t> </a:t>
            </a:r>
            <a:r>
              <a:rPr lang="es" sz="500" dirty="0">
                <a:solidFill>
                  <a:srgbClr val="50687B"/>
                </a:solidFill>
                <a:latin typeface="Verdana"/>
                <a:cs typeface="Verdana"/>
              </a:rPr>
              <a:t>otro</a:t>
            </a:r>
            <a:r>
              <a:rPr lang="es" sz="500" spc="30" dirty="0">
                <a:solidFill>
                  <a:srgbClr val="50687B"/>
                </a:solidFill>
                <a:latin typeface="Verdana"/>
                <a:cs typeface="Verdana"/>
              </a:rPr>
              <a:t> </a:t>
            </a:r>
            <a:r>
              <a:rPr lang="es" sz="500" dirty="0">
                <a:solidFill>
                  <a:srgbClr val="50687B"/>
                </a:solidFill>
                <a:latin typeface="Verdana"/>
                <a:cs typeface="Verdana"/>
              </a:rPr>
              <a:t>documento</a:t>
            </a:r>
            <a:r>
              <a:rPr lang="es" sz="500" spc="30" dirty="0">
                <a:solidFill>
                  <a:srgbClr val="50687B"/>
                </a:solidFill>
                <a:latin typeface="Verdana"/>
                <a:cs typeface="Verdana"/>
              </a:rPr>
              <a:t> </a:t>
            </a:r>
            <a:r>
              <a:rPr lang="es" sz="500" dirty="0">
                <a:solidFill>
                  <a:srgbClr val="50687B"/>
                </a:solidFill>
                <a:latin typeface="Verdana"/>
                <a:cs typeface="Verdana"/>
              </a:rPr>
              <a:t>proporcionó</a:t>
            </a:r>
            <a:r>
              <a:rPr lang="es" sz="500" spc="30" dirty="0">
                <a:solidFill>
                  <a:srgbClr val="50687B"/>
                </a:solidFill>
                <a:latin typeface="Verdana"/>
                <a:cs typeface="Verdana"/>
              </a:rPr>
              <a:t> </a:t>
            </a:r>
            <a:r>
              <a:rPr lang="es" sz="500" dirty="0">
                <a:solidFill>
                  <a:srgbClr val="50687B"/>
                </a:solidFill>
                <a:latin typeface="Verdana"/>
                <a:cs typeface="Verdana"/>
              </a:rPr>
              <a:t>o</a:t>
            </a:r>
            <a:r>
              <a:rPr lang="es" sz="500" spc="30" dirty="0">
                <a:solidFill>
                  <a:srgbClr val="50687B"/>
                </a:solidFill>
                <a:latin typeface="Verdana"/>
                <a:cs typeface="Verdana"/>
              </a:rPr>
              <a:t> </a:t>
            </a:r>
            <a:r>
              <a:rPr lang="es" sz="500" dirty="0">
                <a:solidFill>
                  <a:srgbClr val="50687B"/>
                </a:solidFill>
                <a:latin typeface="Verdana"/>
                <a:cs typeface="Verdana"/>
              </a:rPr>
              <a:t>hecho</a:t>
            </a:r>
            <a:r>
              <a:rPr lang="es" sz="500" spc="35" dirty="0">
                <a:solidFill>
                  <a:srgbClr val="50687B"/>
                </a:solidFill>
                <a:latin typeface="Verdana"/>
                <a:cs typeface="Verdana"/>
              </a:rPr>
              <a:t> </a:t>
            </a:r>
            <a:r>
              <a:rPr lang="es" sz="500" dirty="0">
                <a:solidFill>
                  <a:srgbClr val="50687B"/>
                </a:solidFill>
                <a:latin typeface="Verdana"/>
                <a:cs typeface="Verdana"/>
              </a:rPr>
              <a:t>disponible</a:t>
            </a:r>
            <a:r>
              <a:rPr lang="es" sz="500" spc="30" dirty="0">
                <a:solidFill>
                  <a:srgbClr val="50687B"/>
                </a:solidFill>
                <a:latin typeface="Verdana"/>
                <a:cs typeface="Verdana"/>
              </a:rPr>
              <a:t> </a:t>
            </a:r>
            <a:r>
              <a:rPr lang="es" sz="500" dirty="0">
                <a:solidFill>
                  <a:srgbClr val="50687B"/>
                </a:solidFill>
                <a:latin typeface="Verdana"/>
                <a:cs typeface="Verdana"/>
              </a:rPr>
              <a:t>a</a:t>
            </a:r>
            <a:r>
              <a:rPr lang="es" sz="500" spc="30" dirty="0">
                <a:solidFill>
                  <a:srgbClr val="50687B"/>
                </a:solidFill>
                <a:latin typeface="Verdana"/>
                <a:cs typeface="Verdana"/>
              </a:rPr>
              <a:t> </a:t>
            </a:r>
            <a:r>
              <a:rPr lang="es" sz="500" dirty="0">
                <a:solidFill>
                  <a:srgbClr val="50687B"/>
                </a:solidFill>
                <a:latin typeface="Verdana"/>
                <a:cs typeface="Verdana"/>
              </a:rPr>
              <a:t>tú</a:t>
            </a:r>
            <a:r>
              <a:rPr lang="es" sz="500" spc="30" dirty="0">
                <a:solidFill>
                  <a:srgbClr val="50687B"/>
                </a:solidFill>
                <a:latin typeface="Verdana"/>
                <a:cs typeface="Verdana"/>
              </a:rPr>
              <a:t> </a:t>
            </a:r>
            <a:r>
              <a:rPr lang="es" sz="500" spc="-10" dirty="0">
                <a:solidFill>
                  <a:srgbClr val="50687B"/>
                </a:solidFill>
                <a:latin typeface="Verdana"/>
                <a:cs typeface="Verdana"/>
              </a:rPr>
              <a:t>en</a:t>
            </a:r>
            <a:r>
              <a:rPr lang="es" sz="500" spc="35" dirty="0">
                <a:solidFill>
                  <a:srgbClr val="50687B"/>
                </a:solidFill>
                <a:latin typeface="Verdana"/>
                <a:cs typeface="Verdana"/>
              </a:rPr>
              <a:t> </a:t>
            </a:r>
            <a:r>
              <a:rPr lang="es" sz="500" dirty="0">
                <a:solidFill>
                  <a:srgbClr val="50687B"/>
                </a:solidFill>
                <a:latin typeface="Verdana"/>
                <a:cs typeface="Verdana"/>
              </a:rPr>
              <a:t>conexión</a:t>
            </a:r>
            <a:r>
              <a:rPr lang="es" sz="500" spc="30" dirty="0">
                <a:solidFill>
                  <a:srgbClr val="50687B"/>
                </a:solidFill>
                <a:latin typeface="Verdana"/>
                <a:cs typeface="Verdana"/>
              </a:rPr>
              <a:t> </a:t>
            </a:r>
            <a:r>
              <a:rPr lang="es" sz="500" spc="-10" dirty="0">
                <a:solidFill>
                  <a:srgbClr val="50687B"/>
                </a:solidFill>
                <a:latin typeface="Verdana"/>
                <a:cs typeface="Verdana"/>
              </a:rPr>
              <a:t>con</a:t>
            </a:r>
            <a:r>
              <a:rPr lang="es" sz="500" spc="30" dirty="0">
                <a:solidFill>
                  <a:srgbClr val="50687B"/>
                </a:solidFill>
                <a:latin typeface="Verdana"/>
                <a:cs typeface="Verdana"/>
              </a:rPr>
              <a:t> </a:t>
            </a:r>
            <a:r>
              <a:rPr lang="es" sz="500" spc="-35" dirty="0">
                <a:solidFill>
                  <a:srgbClr val="50687B"/>
                </a:solidFill>
                <a:latin typeface="Verdana"/>
                <a:cs typeface="Verdana"/>
              </a:rPr>
              <a:t>este</a:t>
            </a:r>
            <a:r>
              <a:rPr lang="es" sz="500" spc="30" dirty="0">
                <a:solidFill>
                  <a:srgbClr val="50687B"/>
                </a:solidFill>
                <a:latin typeface="Verdana"/>
                <a:cs typeface="Verdana"/>
              </a:rPr>
              <a:t> </a:t>
            </a:r>
            <a:r>
              <a:rPr lang="es" sz="500" dirty="0">
                <a:solidFill>
                  <a:srgbClr val="50687B"/>
                </a:solidFill>
                <a:latin typeface="Verdana"/>
                <a:cs typeface="Verdana"/>
              </a:rPr>
              <a:t>oferta</a:t>
            </a:r>
            <a:r>
              <a:rPr lang="es" sz="500" spc="35" dirty="0">
                <a:solidFill>
                  <a:srgbClr val="50687B"/>
                </a:solidFill>
                <a:latin typeface="Verdana"/>
                <a:cs typeface="Verdana"/>
              </a:rPr>
              <a:t> </a:t>
            </a:r>
            <a:r>
              <a:rPr lang="es" sz="500" dirty="0">
                <a:solidFill>
                  <a:srgbClr val="50687B"/>
                </a:solidFill>
                <a:latin typeface="Verdana"/>
                <a:cs typeface="Verdana"/>
              </a:rPr>
              <a:t>hace</a:t>
            </a:r>
            <a:r>
              <a:rPr lang="es" sz="500" spc="30" dirty="0">
                <a:solidFill>
                  <a:srgbClr val="50687B"/>
                </a:solidFill>
                <a:latin typeface="Verdana"/>
                <a:cs typeface="Verdana"/>
              </a:rPr>
              <a:t> </a:t>
            </a:r>
            <a:r>
              <a:rPr lang="es" sz="500" dirty="0">
                <a:solidFill>
                  <a:srgbClr val="50687B"/>
                </a:solidFill>
                <a:latin typeface="Verdana"/>
                <a:cs typeface="Verdana"/>
              </a:rPr>
              <a:t>no</a:t>
            </a:r>
            <a:r>
              <a:rPr lang="es" sz="500" spc="30" dirty="0">
                <a:solidFill>
                  <a:srgbClr val="50687B"/>
                </a:solidFill>
                <a:latin typeface="Verdana"/>
                <a:cs typeface="Verdana"/>
              </a:rPr>
              <a:t> </a:t>
            </a:r>
            <a:r>
              <a:rPr lang="es" sz="500" dirty="0">
                <a:solidFill>
                  <a:srgbClr val="50687B"/>
                </a:solidFill>
                <a:latin typeface="Verdana"/>
                <a:cs typeface="Verdana"/>
              </a:rPr>
              <a:t>alterar</a:t>
            </a:r>
            <a:r>
              <a:rPr lang="es" sz="500" spc="30" dirty="0">
                <a:solidFill>
                  <a:srgbClr val="50687B"/>
                </a:solidFill>
                <a:latin typeface="Verdana"/>
                <a:cs typeface="Verdana"/>
              </a:rPr>
              <a:t> </a:t>
            </a:r>
            <a:r>
              <a:rPr lang="es" sz="500" dirty="0">
                <a:solidFill>
                  <a:srgbClr val="50687B"/>
                </a:solidFill>
                <a:latin typeface="Verdana"/>
                <a:cs typeface="Verdana"/>
              </a:rPr>
              <a:t>el</a:t>
            </a:r>
            <a:r>
              <a:rPr lang="es" sz="500" spc="30" dirty="0">
                <a:solidFill>
                  <a:srgbClr val="50687B"/>
                </a:solidFill>
                <a:latin typeface="Verdana"/>
                <a:cs typeface="Verdana"/>
              </a:rPr>
              <a:t> </a:t>
            </a:r>
            <a:r>
              <a:rPr lang="es" sz="500" spc="-20" dirty="0">
                <a:solidFill>
                  <a:srgbClr val="50687B"/>
                </a:solidFill>
                <a:latin typeface="Verdana"/>
                <a:cs typeface="Verdana"/>
              </a:rPr>
              <a:t>términos</a:t>
            </a:r>
            <a:r>
              <a:rPr lang="es" sz="500" spc="35" dirty="0">
                <a:solidFill>
                  <a:srgbClr val="50687B"/>
                </a:solidFill>
                <a:latin typeface="Verdana"/>
                <a:cs typeface="Verdana"/>
              </a:rPr>
              <a:t> </a:t>
            </a:r>
            <a:r>
              <a:rPr lang="es" sz="500" dirty="0">
                <a:solidFill>
                  <a:srgbClr val="50687B"/>
                </a:solidFill>
                <a:latin typeface="Verdana"/>
                <a:cs typeface="Verdana"/>
              </a:rPr>
              <a:t>de</a:t>
            </a:r>
            <a:r>
              <a:rPr lang="es" sz="500" spc="30" dirty="0">
                <a:solidFill>
                  <a:srgbClr val="50687B"/>
                </a:solidFill>
                <a:latin typeface="Verdana"/>
                <a:cs typeface="Verdana"/>
              </a:rPr>
              <a:t> </a:t>
            </a:r>
            <a:r>
              <a:rPr lang="es" sz="500" spc="-10" dirty="0">
                <a:solidFill>
                  <a:srgbClr val="50687B"/>
                </a:solidFill>
                <a:latin typeface="Verdana"/>
                <a:cs typeface="Verdana"/>
              </a:rPr>
              <a:t>su</a:t>
            </a:r>
            <a:r>
              <a:rPr lang="es" sz="500" spc="30" dirty="0">
                <a:solidFill>
                  <a:srgbClr val="50687B"/>
                </a:solidFill>
                <a:latin typeface="Verdana"/>
                <a:cs typeface="Verdana"/>
              </a:rPr>
              <a:t> </a:t>
            </a:r>
            <a:r>
              <a:rPr lang="es" sz="500" dirty="0">
                <a:solidFill>
                  <a:srgbClr val="50687B"/>
                </a:solidFill>
                <a:latin typeface="Verdana"/>
                <a:cs typeface="Verdana"/>
              </a:rPr>
              <a:t>empleo</a:t>
            </a:r>
            <a:r>
              <a:rPr lang="es" sz="500" spc="30" dirty="0">
                <a:solidFill>
                  <a:srgbClr val="50687B"/>
                </a:solidFill>
                <a:latin typeface="Verdana"/>
                <a:cs typeface="Verdana"/>
              </a:rPr>
              <a:t> </a:t>
            </a:r>
            <a:r>
              <a:rPr lang="es" sz="500" dirty="0">
                <a:solidFill>
                  <a:srgbClr val="50687B"/>
                </a:solidFill>
                <a:latin typeface="Verdana"/>
                <a:cs typeface="Verdana"/>
              </a:rPr>
              <a:t>contrato</a:t>
            </a:r>
            <a:r>
              <a:rPr lang="es" sz="500" spc="35" dirty="0">
                <a:solidFill>
                  <a:srgbClr val="50687B"/>
                </a:solidFill>
                <a:latin typeface="Verdana"/>
                <a:cs typeface="Verdana"/>
              </a:rPr>
              <a:t> </a:t>
            </a:r>
            <a:r>
              <a:rPr lang="es" sz="500" dirty="0">
                <a:solidFill>
                  <a:srgbClr val="50687B"/>
                </a:solidFill>
                <a:latin typeface="Verdana"/>
                <a:cs typeface="Verdana"/>
              </a:rPr>
              <a:t>o</a:t>
            </a:r>
            <a:r>
              <a:rPr lang="es" sz="500" spc="30" dirty="0">
                <a:solidFill>
                  <a:srgbClr val="50687B"/>
                </a:solidFill>
                <a:latin typeface="Verdana"/>
                <a:cs typeface="Verdana"/>
              </a:rPr>
              <a:t> </a:t>
            </a:r>
            <a:r>
              <a:rPr lang="es" sz="500" spc="-25" dirty="0">
                <a:solidFill>
                  <a:srgbClr val="50687B"/>
                </a:solidFill>
                <a:latin typeface="Verdana"/>
                <a:cs typeface="Verdana"/>
              </a:rPr>
              <a:t>el</a:t>
            </a:r>
            <a:r>
              <a:rPr lang="es" sz="500" spc="500" dirty="0">
                <a:solidFill>
                  <a:srgbClr val="50687B"/>
                </a:solidFill>
                <a:latin typeface="Verdana"/>
                <a:cs typeface="Verdana"/>
              </a:rPr>
              <a:t> </a:t>
            </a:r>
            <a:r>
              <a:rPr lang="es" sz="500" spc="-25" dirty="0">
                <a:solidFill>
                  <a:srgbClr val="50687B"/>
                </a:solidFill>
                <a:latin typeface="Verdana"/>
                <a:cs typeface="Verdana"/>
              </a:rPr>
              <a:t>derechos</a:t>
            </a:r>
            <a:r>
              <a:rPr lang="es" sz="500" spc="10" dirty="0">
                <a:solidFill>
                  <a:srgbClr val="50687B"/>
                </a:solidFill>
                <a:latin typeface="Verdana"/>
                <a:cs typeface="Verdana"/>
              </a:rPr>
              <a:t> </a:t>
            </a:r>
            <a:r>
              <a:rPr lang="es" sz="500" dirty="0">
                <a:solidFill>
                  <a:srgbClr val="50687B"/>
                </a:solidFill>
                <a:latin typeface="Verdana"/>
                <a:cs typeface="Verdana"/>
              </a:rPr>
              <a:t>y</a:t>
            </a:r>
            <a:r>
              <a:rPr lang="es" sz="500" spc="15" dirty="0">
                <a:solidFill>
                  <a:srgbClr val="50687B"/>
                </a:solidFill>
                <a:latin typeface="Verdana"/>
                <a:cs typeface="Verdana"/>
              </a:rPr>
              <a:t> </a:t>
            </a:r>
            <a:r>
              <a:rPr lang="es" sz="500" dirty="0">
                <a:solidFill>
                  <a:srgbClr val="50687B"/>
                </a:solidFill>
                <a:latin typeface="Verdana"/>
                <a:cs typeface="Verdana"/>
              </a:rPr>
              <a:t>obligaciones</a:t>
            </a:r>
            <a:r>
              <a:rPr lang="es" sz="500" spc="15" dirty="0">
                <a:solidFill>
                  <a:srgbClr val="50687B"/>
                </a:solidFill>
                <a:latin typeface="Verdana"/>
                <a:cs typeface="Verdana"/>
              </a:rPr>
              <a:t> </a:t>
            </a:r>
            <a:r>
              <a:rPr lang="es" sz="500" spc="-20" dirty="0">
                <a:solidFill>
                  <a:srgbClr val="50687B"/>
                </a:solidFill>
                <a:latin typeface="Verdana"/>
                <a:cs typeface="Verdana"/>
              </a:rPr>
              <a:t>resultante</a:t>
            </a:r>
            <a:r>
              <a:rPr lang="es" sz="500" spc="15" dirty="0">
                <a:solidFill>
                  <a:srgbClr val="50687B"/>
                </a:solidFill>
                <a:latin typeface="Verdana"/>
                <a:cs typeface="Verdana"/>
              </a:rPr>
              <a:t> </a:t>
            </a:r>
            <a:r>
              <a:rPr lang="es" sz="500" spc="-10" dirty="0">
                <a:solidFill>
                  <a:srgbClr val="50687B"/>
                </a:solidFill>
                <a:latin typeface="Verdana"/>
                <a:cs typeface="Verdana"/>
              </a:rPr>
              <a:t>de eso,</a:t>
            </a:r>
            <a:r>
              <a:rPr lang="es" sz="500" spc="15" dirty="0">
                <a:solidFill>
                  <a:srgbClr val="50687B"/>
                </a:solidFill>
                <a:latin typeface="Verdana"/>
                <a:cs typeface="Verdana"/>
              </a:rPr>
              <a:t> </a:t>
            </a:r>
            <a:r>
              <a:rPr lang="es" sz="500" spc="-10" dirty="0">
                <a:solidFill>
                  <a:srgbClr val="50687B"/>
                </a:solidFill>
                <a:latin typeface="Verdana"/>
                <a:cs typeface="Verdana"/>
              </a:rPr>
              <a:t>o</a:t>
            </a:r>
            <a:r>
              <a:rPr lang="es" sz="500" spc="15" dirty="0">
                <a:solidFill>
                  <a:srgbClr val="50687B"/>
                </a:solidFill>
                <a:latin typeface="Verdana"/>
                <a:cs typeface="Verdana"/>
              </a:rPr>
              <a:t> </a:t>
            </a:r>
            <a:r>
              <a:rPr lang="es" sz="500" spc="-10" dirty="0">
                <a:solidFill>
                  <a:srgbClr val="50687B"/>
                </a:solidFill>
                <a:latin typeface="Verdana"/>
                <a:cs typeface="Verdana"/>
              </a:rPr>
              <a:t>su</a:t>
            </a:r>
            <a:r>
              <a:rPr lang="es" sz="500" spc="15" dirty="0">
                <a:solidFill>
                  <a:srgbClr val="50687B"/>
                </a:solidFill>
                <a:latin typeface="Verdana"/>
                <a:cs typeface="Verdana"/>
              </a:rPr>
              <a:t> </a:t>
            </a:r>
            <a:r>
              <a:rPr lang="es" sz="500" dirty="0">
                <a:solidFill>
                  <a:srgbClr val="50687B"/>
                </a:solidFill>
                <a:latin typeface="Verdana"/>
                <a:cs typeface="Verdana"/>
              </a:rPr>
              <a:t>posición</a:t>
            </a:r>
            <a:r>
              <a:rPr lang="es" sz="500" spc="15" dirty="0">
                <a:solidFill>
                  <a:srgbClr val="50687B"/>
                </a:solidFill>
                <a:latin typeface="Verdana"/>
                <a:cs typeface="Verdana"/>
              </a:rPr>
              <a:t> </a:t>
            </a:r>
            <a:r>
              <a:rPr lang="es" sz="500" spc="-10" dirty="0">
                <a:solidFill>
                  <a:srgbClr val="50687B"/>
                </a:solidFill>
                <a:latin typeface="Verdana"/>
                <a:cs typeface="Verdana"/>
              </a:rPr>
              <a:t>dentro</a:t>
            </a:r>
            <a:r>
              <a:rPr lang="es" sz="500" spc="15" dirty="0">
                <a:solidFill>
                  <a:srgbClr val="50687B"/>
                </a:solidFill>
                <a:latin typeface="Verdana"/>
                <a:cs typeface="Verdana"/>
              </a:rPr>
              <a:t> </a:t>
            </a:r>
            <a:r>
              <a:rPr lang="es" sz="500" dirty="0">
                <a:solidFill>
                  <a:srgbClr val="50687B"/>
                </a:solidFill>
                <a:latin typeface="Verdana"/>
                <a:cs typeface="Verdana"/>
              </a:rPr>
              <a:t>el</a:t>
            </a:r>
            <a:r>
              <a:rPr lang="es" sz="500" spc="15" dirty="0">
                <a:solidFill>
                  <a:srgbClr val="50687B"/>
                </a:solidFill>
                <a:latin typeface="Verdana"/>
                <a:cs typeface="Verdana"/>
              </a:rPr>
              <a:t> </a:t>
            </a:r>
            <a:r>
              <a:rPr lang="es" sz="500" spc="-50" dirty="0">
                <a:solidFill>
                  <a:srgbClr val="50687B"/>
                </a:solidFill>
                <a:latin typeface="Verdana"/>
                <a:cs typeface="Verdana"/>
              </a:rPr>
              <a:t>Elis</a:t>
            </a:r>
            <a:r>
              <a:rPr lang="es" sz="500" spc="15" dirty="0">
                <a:solidFill>
                  <a:srgbClr val="50687B"/>
                </a:solidFill>
                <a:latin typeface="Verdana"/>
                <a:cs typeface="Verdana"/>
              </a:rPr>
              <a:t> </a:t>
            </a:r>
            <a:r>
              <a:rPr lang="es" sz="500" dirty="0">
                <a:solidFill>
                  <a:srgbClr val="50687B"/>
                </a:solidFill>
                <a:latin typeface="Verdana"/>
                <a:cs typeface="Verdana"/>
              </a:rPr>
              <a:t>Grupo.</a:t>
            </a:r>
            <a:r>
              <a:rPr lang="es" sz="500" spc="15" dirty="0">
                <a:solidFill>
                  <a:srgbClr val="50687B"/>
                </a:solidFill>
                <a:latin typeface="Verdana"/>
                <a:cs typeface="Verdana"/>
              </a:rPr>
              <a:t> </a:t>
            </a:r>
            <a:r>
              <a:rPr lang="es" sz="500" spc="-20" dirty="0">
                <a:solidFill>
                  <a:srgbClr val="50687B"/>
                </a:solidFill>
                <a:latin typeface="Verdana"/>
                <a:cs typeface="Verdana"/>
              </a:rPr>
              <a:t>El</a:t>
            </a:r>
            <a:r>
              <a:rPr lang="es" sz="500" spc="15" dirty="0">
                <a:solidFill>
                  <a:srgbClr val="50687B"/>
                </a:solidFill>
                <a:latin typeface="Verdana"/>
                <a:cs typeface="Verdana"/>
              </a:rPr>
              <a:t> </a:t>
            </a:r>
            <a:r>
              <a:rPr lang="es" sz="500" dirty="0">
                <a:solidFill>
                  <a:srgbClr val="50687B"/>
                </a:solidFill>
                <a:latin typeface="Verdana"/>
                <a:cs typeface="Verdana"/>
              </a:rPr>
              <a:t>beneficios</a:t>
            </a:r>
            <a:r>
              <a:rPr lang="es" sz="500" spc="15" dirty="0">
                <a:solidFill>
                  <a:srgbClr val="50687B"/>
                </a:solidFill>
                <a:latin typeface="Verdana"/>
                <a:cs typeface="Verdana"/>
              </a:rPr>
              <a:t> </a:t>
            </a:r>
            <a:r>
              <a:rPr lang="es" sz="500" dirty="0">
                <a:solidFill>
                  <a:srgbClr val="50687B"/>
                </a:solidFill>
                <a:latin typeface="Verdana"/>
                <a:cs typeface="Verdana"/>
              </a:rPr>
              <a:t>contenido</a:t>
            </a:r>
            <a:r>
              <a:rPr lang="es" sz="500" spc="15" dirty="0">
                <a:solidFill>
                  <a:srgbClr val="50687B"/>
                </a:solidFill>
                <a:latin typeface="Verdana"/>
                <a:cs typeface="Verdana"/>
              </a:rPr>
              <a:t> </a:t>
            </a:r>
            <a:r>
              <a:rPr lang="es" sz="500" spc="-20" dirty="0">
                <a:solidFill>
                  <a:srgbClr val="50687B"/>
                </a:solidFill>
                <a:latin typeface="Verdana"/>
                <a:cs typeface="Verdana"/>
              </a:rPr>
              <a:t>en</a:t>
            </a:r>
            <a:r>
              <a:rPr lang="es" sz="500" spc="15" dirty="0">
                <a:solidFill>
                  <a:srgbClr val="50687B"/>
                </a:solidFill>
                <a:latin typeface="Verdana"/>
                <a:cs typeface="Verdana"/>
              </a:rPr>
              <a:t> </a:t>
            </a:r>
            <a:r>
              <a:rPr lang="es" sz="500" spc="-30" dirty="0">
                <a:solidFill>
                  <a:srgbClr val="50687B"/>
                </a:solidFill>
                <a:latin typeface="Verdana"/>
                <a:cs typeface="Verdana"/>
              </a:rPr>
              <a:t>este</a:t>
            </a:r>
            <a:r>
              <a:rPr lang="es" sz="500" spc="15" dirty="0">
                <a:solidFill>
                  <a:srgbClr val="50687B"/>
                </a:solidFill>
                <a:latin typeface="Verdana"/>
                <a:cs typeface="Verdana"/>
              </a:rPr>
              <a:t> </a:t>
            </a:r>
            <a:r>
              <a:rPr lang="es" sz="500" dirty="0">
                <a:solidFill>
                  <a:srgbClr val="50687B"/>
                </a:solidFill>
                <a:latin typeface="Verdana"/>
                <a:cs typeface="Verdana"/>
              </a:rPr>
              <a:t>oferta</a:t>
            </a:r>
            <a:r>
              <a:rPr lang="es" sz="500" spc="15" dirty="0">
                <a:solidFill>
                  <a:srgbClr val="50687B"/>
                </a:solidFill>
                <a:latin typeface="Verdana"/>
                <a:cs typeface="Verdana"/>
              </a:rPr>
              <a:t> </a:t>
            </a:r>
            <a:r>
              <a:rPr lang="es" sz="500" dirty="0">
                <a:solidFill>
                  <a:srgbClr val="50687B"/>
                </a:solidFill>
                <a:latin typeface="Verdana"/>
                <a:cs typeface="Verdana"/>
              </a:rPr>
              <a:t>son</a:t>
            </a:r>
            <a:r>
              <a:rPr lang="es" sz="500" spc="10" dirty="0">
                <a:solidFill>
                  <a:srgbClr val="50687B"/>
                </a:solidFill>
                <a:latin typeface="Verdana"/>
                <a:cs typeface="Verdana"/>
              </a:rPr>
              <a:t> </a:t>
            </a:r>
            <a:r>
              <a:rPr lang="es" sz="500" dirty="0">
                <a:solidFill>
                  <a:srgbClr val="50687B"/>
                </a:solidFill>
                <a:latin typeface="Verdana"/>
                <a:cs typeface="Verdana"/>
              </a:rPr>
              <a:t>no</a:t>
            </a:r>
            <a:r>
              <a:rPr lang="es" sz="500" spc="15" dirty="0">
                <a:solidFill>
                  <a:srgbClr val="50687B"/>
                </a:solidFill>
                <a:latin typeface="Verdana"/>
                <a:cs typeface="Verdana"/>
              </a:rPr>
              <a:t> </a:t>
            </a:r>
            <a:r>
              <a:rPr lang="es" sz="500" dirty="0">
                <a:solidFill>
                  <a:srgbClr val="50687B"/>
                </a:solidFill>
                <a:latin typeface="Verdana"/>
                <a:cs typeface="Verdana"/>
              </a:rPr>
              <a:t>consideró</a:t>
            </a:r>
            <a:r>
              <a:rPr lang="es" sz="500" spc="15" dirty="0">
                <a:solidFill>
                  <a:srgbClr val="50687B"/>
                </a:solidFill>
                <a:latin typeface="Verdana"/>
                <a:cs typeface="Verdana"/>
              </a:rPr>
              <a:t> </a:t>
            </a:r>
            <a:r>
              <a:rPr lang="es" sz="500" dirty="0">
                <a:solidFill>
                  <a:srgbClr val="50687B"/>
                </a:solidFill>
                <a:latin typeface="Verdana"/>
                <a:cs typeface="Verdana"/>
              </a:rPr>
              <a:t>como</a:t>
            </a:r>
            <a:r>
              <a:rPr lang="es" sz="500" spc="15" dirty="0">
                <a:solidFill>
                  <a:srgbClr val="50687B"/>
                </a:solidFill>
                <a:latin typeface="Verdana"/>
                <a:cs typeface="Verdana"/>
              </a:rPr>
              <a:t> </a:t>
            </a:r>
            <a:r>
              <a:rPr lang="es" sz="500" spc="-10" dirty="0">
                <a:solidFill>
                  <a:srgbClr val="50687B"/>
                </a:solidFill>
                <a:latin typeface="Verdana"/>
                <a:cs typeface="Verdana"/>
              </a:rPr>
              <a:t>elementos</a:t>
            </a:r>
            <a:r>
              <a:rPr lang="es" sz="500" spc="500" dirty="0">
                <a:solidFill>
                  <a:srgbClr val="50687B"/>
                </a:solidFill>
                <a:latin typeface="Verdana"/>
                <a:cs typeface="Verdana"/>
              </a:rPr>
              <a:t> </a:t>
            </a:r>
            <a:r>
              <a:rPr lang="es" sz="500" dirty="0">
                <a:solidFill>
                  <a:srgbClr val="50687B"/>
                </a:solidFill>
                <a:latin typeface="Verdana"/>
                <a:cs typeface="Verdana"/>
              </a:rPr>
              <a:t>de</a:t>
            </a:r>
            <a:r>
              <a:rPr lang="es" sz="500" spc="35" dirty="0">
                <a:solidFill>
                  <a:srgbClr val="50687B"/>
                </a:solidFill>
                <a:latin typeface="Verdana"/>
                <a:cs typeface="Verdana"/>
              </a:rPr>
              <a:t> </a:t>
            </a:r>
            <a:r>
              <a:rPr lang="es" sz="500" dirty="0">
                <a:solidFill>
                  <a:srgbClr val="50687B"/>
                </a:solidFill>
                <a:latin typeface="Verdana"/>
                <a:cs typeface="Verdana"/>
              </a:rPr>
              <a:t>remuneración</a:t>
            </a:r>
            <a:r>
              <a:rPr lang="es" sz="500" spc="35" dirty="0">
                <a:solidFill>
                  <a:srgbClr val="50687B"/>
                </a:solidFill>
                <a:latin typeface="Verdana"/>
                <a:cs typeface="Verdana"/>
              </a:rPr>
              <a:t> </a:t>
            </a:r>
            <a:r>
              <a:rPr lang="es" sz="500" dirty="0">
                <a:solidFill>
                  <a:srgbClr val="50687B"/>
                </a:solidFill>
                <a:latin typeface="Verdana"/>
                <a:cs typeface="Verdana"/>
              </a:rPr>
              <a:t>eso</a:t>
            </a:r>
            <a:r>
              <a:rPr lang="es" sz="500" spc="40" dirty="0">
                <a:solidFill>
                  <a:srgbClr val="50687B"/>
                </a:solidFill>
                <a:latin typeface="Verdana"/>
                <a:cs typeface="Verdana"/>
              </a:rPr>
              <a:t> </a:t>
            </a:r>
            <a:r>
              <a:rPr lang="es" sz="500" dirty="0">
                <a:solidFill>
                  <a:srgbClr val="50687B"/>
                </a:solidFill>
                <a:latin typeface="Verdana"/>
                <a:cs typeface="Verdana"/>
              </a:rPr>
              <a:t>poder</a:t>
            </a:r>
            <a:r>
              <a:rPr lang="es" sz="500" spc="35" dirty="0">
                <a:solidFill>
                  <a:srgbClr val="50687B"/>
                </a:solidFill>
                <a:latin typeface="Verdana"/>
                <a:cs typeface="Verdana"/>
              </a:rPr>
              <a:t> </a:t>
            </a:r>
            <a:r>
              <a:rPr lang="es" sz="500" dirty="0">
                <a:solidFill>
                  <a:srgbClr val="50687B"/>
                </a:solidFill>
                <a:latin typeface="Verdana"/>
                <a:cs typeface="Verdana"/>
              </a:rPr>
              <a:t>ser</a:t>
            </a:r>
            <a:r>
              <a:rPr lang="es" sz="500" spc="40" dirty="0">
                <a:solidFill>
                  <a:srgbClr val="50687B"/>
                </a:solidFill>
                <a:latin typeface="Verdana"/>
                <a:cs typeface="Verdana"/>
              </a:rPr>
              <a:t> </a:t>
            </a:r>
            <a:r>
              <a:rPr lang="es" sz="500" dirty="0">
                <a:solidFill>
                  <a:srgbClr val="50687B"/>
                </a:solidFill>
                <a:latin typeface="Verdana"/>
                <a:cs typeface="Verdana"/>
              </a:rPr>
              <a:t>tomado</a:t>
            </a:r>
            <a:r>
              <a:rPr lang="es" sz="500" spc="35" dirty="0">
                <a:solidFill>
                  <a:srgbClr val="50687B"/>
                </a:solidFill>
                <a:latin typeface="Verdana"/>
                <a:cs typeface="Verdana"/>
              </a:rPr>
              <a:t> </a:t>
            </a:r>
            <a:r>
              <a:rPr lang="es" sz="500" dirty="0">
                <a:solidFill>
                  <a:srgbClr val="50687B"/>
                </a:solidFill>
                <a:latin typeface="Verdana"/>
                <a:cs typeface="Verdana"/>
              </a:rPr>
              <a:t>en</a:t>
            </a:r>
            <a:r>
              <a:rPr lang="es" sz="500" spc="40" dirty="0">
                <a:solidFill>
                  <a:srgbClr val="50687B"/>
                </a:solidFill>
                <a:latin typeface="Verdana"/>
                <a:cs typeface="Verdana"/>
              </a:rPr>
              <a:t> </a:t>
            </a:r>
            <a:r>
              <a:rPr lang="es" sz="500" dirty="0">
                <a:solidFill>
                  <a:srgbClr val="50687B"/>
                </a:solidFill>
                <a:latin typeface="Verdana"/>
                <a:cs typeface="Verdana"/>
              </a:rPr>
              <a:t>cuenta</a:t>
            </a:r>
            <a:r>
              <a:rPr lang="es" sz="500" spc="35" dirty="0">
                <a:solidFill>
                  <a:srgbClr val="50687B"/>
                </a:solidFill>
                <a:latin typeface="Verdana"/>
                <a:cs typeface="Verdana"/>
              </a:rPr>
              <a:t> </a:t>
            </a:r>
            <a:r>
              <a:rPr lang="es" sz="500" dirty="0">
                <a:solidFill>
                  <a:srgbClr val="50687B"/>
                </a:solidFill>
                <a:latin typeface="Verdana"/>
                <a:cs typeface="Verdana"/>
              </a:rPr>
              <a:t>en</a:t>
            </a:r>
            <a:r>
              <a:rPr lang="es" sz="500" spc="40" dirty="0">
                <a:solidFill>
                  <a:srgbClr val="50687B"/>
                </a:solidFill>
                <a:latin typeface="Verdana"/>
                <a:cs typeface="Verdana"/>
              </a:rPr>
              <a:t> </a:t>
            </a:r>
            <a:r>
              <a:rPr lang="es" sz="500" dirty="0">
                <a:solidFill>
                  <a:srgbClr val="50687B"/>
                </a:solidFill>
                <a:latin typeface="Verdana"/>
                <a:cs typeface="Verdana"/>
              </a:rPr>
              <a:t>el</a:t>
            </a:r>
            <a:r>
              <a:rPr lang="es" sz="500" spc="35" dirty="0">
                <a:solidFill>
                  <a:srgbClr val="50687B"/>
                </a:solidFill>
                <a:latin typeface="Verdana"/>
                <a:cs typeface="Verdana"/>
              </a:rPr>
              <a:t> </a:t>
            </a:r>
            <a:r>
              <a:rPr lang="es" sz="500" dirty="0">
                <a:solidFill>
                  <a:srgbClr val="50687B"/>
                </a:solidFill>
                <a:latin typeface="Verdana"/>
                <a:cs typeface="Verdana"/>
              </a:rPr>
              <a:t>cálculo</a:t>
            </a:r>
            <a:r>
              <a:rPr lang="es" sz="500" spc="40" dirty="0">
                <a:solidFill>
                  <a:srgbClr val="50687B"/>
                </a:solidFill>
                <a:latin typeface="Verdana"/>
                <a:cs typeface="Verdana"/>
              </a:rPr>
              <a:t> </a:t>
            </a:r>
            <a:r>
              <a:rPr lang="es" sz="500" dirty="0">
                <a:solidFill>
                  <a:srgbClr val="50687B"/>
                </a:solidFill>
                <a:latin typeface="Verdana"/>
                <a:cs typeface="Verdana"/>
              </a:rPr>
              <a:t>de</a:t>
            </a:r>
            <a:r>
              <a:rPr lang="es" sz="500" spc="35" dirty="0">
                <a:solidFill>
                  <a:srgbClr val="50687B"/>
                </a:solidFill>
                <a:latin typeface="Verdana"/>
                <a:cs typeface="Verdana"/>
              </a:rPr>
              <a:t> </a:t>
            </a:r>
            <a:r>
              <a:rPr lang="es" sz="500" spc="-10" dirty="0">
                <a:solidFill>
                  <a:srgbClr val="50687B"/>
                </a:solidFill>
                <a:latin typeface="Verdana"/>
                <a:cs typeface="Verdana"/>
              </a:rPr>
              <a:t>futuro</a:t>
            </a:r>
            <a:r>
              <a:rPr lang="es" sz="500" spc="40" dirty="0">
                <a:solidFill>
                  <a:srgbClr val="50687B"/>
                </a:solidFill>
                <a:latin typeface="Verdana"/>
                <a:cs typeface="Verdana"/>
              </a:rPr>
              <a:t> </a:t>
            </a:r>
            <a:r>
              <a:rPr lang="es" sz="500" dirty="0">
                <a:solidFill>
                  <a:srgbClr val="50687B"/>
                </a:solidFill>
                <a:latin typeface="Verdana"/>
                <a:cs typeface="Verdana"/>
              </a:rPr>
              <a:t>beneficios.</a:t>
            </a:r>
            <a:r>
              <a:rPr lang="es" sz="500" spc="35" dirty="0">
                <a:solidFill>
                  <a:srgbClr val="50687B"/>
                </a:solidFill>
                <a:latin typeface="Verdana"/>
                <a:cs typeface="Verdana"/>
              </a:rPr>
              <a:t> </a:t>
            </a:r>
            <a:r>
              <a:rPr lang="es" sz="500" spc="-10" dirty="0">
                <a:solidFill>
                  <a:srgbClr val="50687B"/>
                </a:solidFill>
                <a:latin typeface="Verdana"/>
                <a:cs typeface="Verdana"/>
              </a:rPr>
              <a:t>El</a:t>
            </a:r>
            <a:r>
              <a:rPr lang="es" sz="500" spc="40" dirty="0">
                <a:solidFill>
                  <a:srgbClr val="50687B"/>
                </a:solidFill>
                <a:latin typeface="Verdana"/>
                <a:cs typeface="Verdana"/>
              </a:rPr>
              <a:t> </a:t>
            </a:r>
            <a:r>
              <a:rPr lang="es" sz="500" spc="-10" dirty="0">
                <a:solidFill>
                  <a:srgbClr val="50687B"/>
                </a:solidFill>
                <a:latin typeface="Verdana"/>
                <a:cs typeface="Verdana"/>
              </a:rPr>
              <a:t>bien</a:t>
            </a:r>
            <a:r>
              <a:rPr lang="es" sz="500" spc="35" dirty="0">
                <a:solidFill>
                  <a:srgbClr val="50687B"/>
                </a:solidFill>
                <a:latin typeface="Verdana"/>
                <a:cs typeface="Verdana"/>
              </a:rPr>
              <a:t> </a:t>
            </a:r>
            <a:r>
              <a:rPr lang="es" sz="500" dirty="0">
                <a:solidFill>
                  <a:srgbClr val="50687B"/>
                </a:solidFill>
                <a:latin typeface="Verdana"/>
                <a:cs typeface="Verdana"/>
              </a:rPr>
              <a:t>a</a:t>
            </a:r>
            <a:r>
              <a:rPr lang="es" sz="500" spc="40" dirty="0">
                <a:solidFill>
                  <a:srgbClr val="50687B"/>
                </a:solidFill>
                <a:latin typeface="Verdana"/>
                <a:cs typeface="Verdana"/>
              </a:rPr>
              <a:t> </a:t>
            </a:r>
            <a:r>
              <a:rPr lang="es" sz="500" dirty="0">
                <a:solidFill>
                  <a:srgbClr val="50687B"/>
                </a:solidFill>
                <a:latin typeface="Verdana"/>
                <a:cs typeface="Verdana"/>
              </a:rPr>
              <a:t>participar</a:t>
            </a:r>
            <a:r>
              <a:rPr lang="es" sz="500" spc="35" dirty="0">
                <a:solidFill>
                  <a:srgbClr val="50687B"/>
                </a:solidFill>
                <a:latin typeface="Verdana"/>
                <a:cs typeface="Verdana"/>
              </a:rPr>
              <a:t> </a:t>
            </a:r>
            <a:r>
              <a:rPr lang="es" sz="500" dirty="0">
                <a:solidFill>
                  <a:srgbClr val="50687B"/>
                </a:solidFill>
                <a:latin typeface="Verdana"/>
                <a:cs typeface="Verdana"/>
              </a:rPr>
              <a:t>en</a:t>
            </a:r>
            <a:r>
              <a:rPr lang="es" sz="500" spc="40" dirty="0">
                <a:solidFill>
                  <a:srgbClr val="50687B"/>
                </a:solidFill>
                <a:latin typeface="Verdana"/>
                <a:cs typeface="Verdana"/>
              </a:rPr>
              <a:t> </a:t>
            </a:r>
            <a:r>
              <a:rPr lang="es" sz="500" spc="-25" dirty="0">
                <a:solidFill>
                  <a:srgbClr val="50687B"/>
                </a:solidFill>
                <a:latin typeface="Verdana"/>
                <a:cs typeface="Verdana"/>
              </a:rPr>
              <a:t>este</a:t>
            </a:r>
            <a:r>
              <a:rPr lang="es" sz="500" spc="35" dirty="0">
                <a:solidFill>
                  <a:srgbClr val="50687B"/>
                </a:solidFill>
                <a:latin typeface="Verdana"/>
                <a:cs typeface="Verdana"/>
              </a:rPr>
              <a:t> </a:t>
            </a:r>
            <a:r>
              <a:rPr lang="es" sz="500" dirty="0">
                <a:solidFill>
                  <a:srgbClr val="50687B"/>
                </a:solidFill>
                <a:latin typeface="Verdana"/>
                <a:cs typeface="Verdana"/>
              </a:rPr>
              <a:t>oferta</a:t>
            </a:r>
            <a:r>
              <a:rPr lang="es" sz="500" spc="40" dirty="0">
                <a:solidFill>
                  <a:srgbClr val="50687B"/>
                </a:solidFill>
                <a:latin typeface="Verdana"/>
                <a:cs typeface="Verdana"/>
              </a:rPr>
              <a:t> </a:t>
            </a:r>
            <a:r>
              <a:rPr lang="es" sz="500" dirty="0">
                <a:solidFill>
                  <a:srgbClr val="50687B"/>
                </a:solidFill>
                <a:latin typeface="Verdana"/>
                <a:cs typeface="Verdana"/>
              </a:rPr>
              <a:t>hace</a:t>
            </a:r>
            <a:r>
              <a:rPr lang="es" sz="500" spc="35" dirty="0">
                <a:solidFill>
                  <a:srgbClr val="50687B"/>
                </a:solidFill>
                <a:latin typeface="Verdana"/>
                <a:cs typeface="Verdana"/>
              </a:rPr>
              <a:t> </a:t>
            </a:r>
            <a:r>
              <a:rPr lang="es" sz="500" dirty="0">
                <a:solidFill>
                  <a:srgbClr val="50687B"/>
                </a:solidFill>
                <a:latin typeface="Verdana"/>
                <a:cs typeface="Verdana"/>
              </a:rPr>
              <a:t>no</a:t>
            </a:r>
            <a:r>
              <a:rPr lang="es" sz="500" spc="40" dirty="0">
                <a:solidFill>
                  <a:srgbClr val="50687B"/>
                </a:solidFill>
                <a:latin typeface="Verdana"/>
                <a:cs typeface="Verdana"/>
              </a:rPr>
              <a:t> </a:t>
            </a:r>
            <a:r>
              <a:rPr lang="es" sz="500" dirty="0">
                <a:solidFill>
                  <a:srgbClr val="50687B"/>
                </a:solidFill>
                <a:latin typeface="Verdana"/>
                <a:cs typeface="Verdana"/>
              </a:rPr>
              <a:t>afectar</a:t>
            </a:r>
            <a:r>
              <a:rPr lang="es" sz="500" spc="35" dirty="0">
                <a:solidFill>
                  <a:srgbClr val="50687B"/>
                </a:solidFill>
                <a:latin typeface="Verdana"/>
                <a:cs typeface="Verdana"/>
              </a:rPr>
              <a:t> </a:t>
            </a:r>
            <a:r>
              <a:rPr lang="es" sz="500" spc="-25" dirty="0">
                <a:solidFill>
                  <a:srgbClr val="50687B"/>
                </a:solidFill>
                <a:latin typeface="Verdana"/>
                <a:cs typeface="Verdana"/>
              </a:rPr>
              <a:t>cualquier</a:t>
            </a:r>
            <a:r>
              <a:rPr lang="es" sz="500" spc="500" dirty="0">
                <a:solidFill>
                  <a:srgbClr val="50687B"/>
                </a:solidFill>
                <a:latin typeface="Verdana"/>
                <a:cs typeface="Verdana"/>
              </a:rPr>
              <a:t> </a:t>
            </a:r>
            <a:r>
              <a:rPr lang="es" sz="500" spc="-25" dirty="0">
                <a:solidFill>
                  <a:srgbClr val="50687B"/>
                </a:solidFill>
                <a:latin typeface="Verdana"/>
                <a:cs typeface="Verdana"/>
              </a:rPr>
              <a:t>similar</a:t>
            </a:r>
            <a:r>
              <a:rPr lang="es" sz="500" spc="15" dirty="0">
                <a:solidFill>
                  <a:srgbClr val="50687B"/>
                </a:solidFill>
                <a:latin typeface="Verdana"/>
                <a:cs typeface="Verdana"/>
              </a:rPr>
              <a:t> </a:t>
            </a:r>
            <a:r>
              <a:rPr lang="es" sz="500" spc="-10" dirty="0">
                <a:solidFill>
                  <a:srgbClr val="50687B"/>
                </a:solidFill>
                <a:latin typeface="Verdana"/>
                <a:cs typeface="Verdana"/>
              </a:rPr>
              <a:t>ofertas</a:t>
            </a:r>
            <a:r>
              <a:rPr lang="es" sz="500" spc="15" dirty="0">
                <a:solidFill>
                  <a:srgbClr val="50687B"/>
                </a:solidFill>
                <a:latin typeface="Verdana"/>
                <a:cs typeface="Verdana"/>
              </a:rPr>
              <a:t> </a:t>
            </a:r>
            <a:r>
              <a:rPr lang="es" sz="500" dirty="0">
                <a:solidFill>
                  <a:srgbClr val="50687B"/>
                </a:solidFill>
                <a:latin typeface="Verdana"/>
                <a:cs typeface="Verdana"/>
              </a:rPr>
              <a:t>lanzado</a:t>
            </a:r>
            <a:r>
              <a:rPr lang="es" sz="500" spc="15" dirty="0">
                <a:solidFill>
                  <a:srgbClr val="50687B"/>
                </a:solidFill>
                <a:latin typeface="Verdana"/>
                <a:cs typeface="Verdana"/>
              </a:rPr>
              <a:t> </a:t>
            </a:r>
            <a:r>
              <a:rPr lang="es" sz="500" spc="-10" dirty="0">
                <a:solidFill>
                  <a:srgbClr val="50687B"/>
                </a:solidFill>
                <a:latin typeface="Verdana"/>
                <a:cs typeface="Verdana"/>
              </a:rPr>
              <a:t>en</a:t>
            </a:r>
            <a:r>
              <a:rPr lang="es" sz="500" spc="15" dirty="0">
                <a:solidFill>
                  <a:srgbClr val="50687B"/>
                </a:solidFill>
                <a:latin typeface="Verdana"/>
                <a:cs typeface="Verdana"/>
              </a:rPr>
              <a:t> </a:t>
            </a:r>
            <a:r>
              <a:rPr lang="es" sz="500" dirty="0">
                <a:solidFill>
                  <a:srgbClr val="50687B"/>
                </a:solidFill>
                <a:latin typeface="Verdana"/>
                <a:cs typeface="Verdana"/>
              </a:rPr>
              <a:t>el</a:t>
            </a:r>
            <a:r>
              <a:rPr lang="es" sz="500" spc="15" dirty="0">
                <a:solidFill>
                  <a:srgbClr val="50687B"/>
                </a:solidFill>
                <a:latin typeface="Verdana"/>
                <a:cs typeface="Verdana"/>
              </a:rPr>
              <a:t> </a:t>
            </a:r>
            <a:r>
              <a:rPr lang="es" sz="500" spc="-10" dirty="0">
                <a:solidFill>
                  <a:srgbClr val="50687B"/>
                </a:solidFill>
                <a:latin typeface="Verdana"/>
                <a:cs typeface="Verdana"/>
              </a:rPr>
              <a:t>futuro</a:t>
            </a:r>
            <a:r>
              <a:rPr lang="es" sz="500" spc="15" dirty="0">
                <a:solidFill>
                  <a:srgbClr val="50687B"/>
                </a:solidFill>
                <a:latin typeface="Verdana"/>
                <a:cs typeface="Verdana"/>
              </a:rPr>
              <a:t> </a:t>
            </a:r>
            <a:r>
              <a:rPr lang="es" sz="500" dirty="0">
                <a:solidFill>
                  <a:srgbClr val="50687B"/>
                </a:solidFill>
                <a:latin typeface="Verdana"/>
                <a:cs typeface="Verdana"/>
              </a:rPr>
              <a:t>o</a:t>
            </a:r>
            <a:r>
              <a:rPr lang="es" sz="500" spc="15" dirty="0">
                <a:solidFill>
                  <a:srgbClr val="50687B"/>
                </a:solidFill>
                <a:latin typeface="Verdana"/>
                <a:cs typeface="Verdana"/>
              </a:rPr>
              <a:t> </a:t>
            </a:r>
            <a:r>
              <a:rPr lang="es" sz="500" dirty="0">
                <a:solidFill>
                  <a:srgbClr val="50687B"/>
                </a:solidFill>
                <a:latin typeface="Verdana"/>
                <a:cs typeface="Verdana"/>
              </a:rPr>
              <a:t>el</a:t>
            </a:r>
            <a:r>
              <a:rPr lang="es" sz="500" spc="15" dirty="0">
                <a:solidFill>
                  <a:srgbClr val="50687B"/>
                </a:solidFill>
                <a:latin typeface="Verdana"/>
                <a:cs typeface="Verdana"/>
              </a:rPr>
              <a:t> </a:t>
            </a:r>
            <a:r>
              <a:rPr lang="es" sz="500" spc="-10" dirty="0">
                <a:solidFill>
                  <a:srgbClr val="50687B"/>
                </a:solidFill>
                <a:latin typeface="Verdana"/>
                <a:cs typeface="Verdana"/>
              </a:rPr>
              <a:t>bien</a:t>
            </a:r>
            <a:r>
              <a:rPr lang="es" sz="500" spc="15" dirty="0">
                <a:solidFill>
                  <a:srgbClr val="50687B"/>
                </a:solidFill>
                <a:latin typeface="Verdana"/>
                <a:cs typeface="Verdana"/>
              </a:rPr>
              <a:t> </a:t>
            </a:r>
            <a:r>
              <a:rPr lang="es" sz="500" dirty="0">
                <a:solidFill>
                  <a:srgbClr val="50687B"/>
                </a:solidFill>
                <a:latin typeface="Verdana"/>
                <a:cs typeface="Verdana"/>
              </a:rPr>
              <a:t>a</a:t>
            </a:r>
            <a:r>
              <a:rPr lang="es" sz="500" spc="15" dirty="0">
                <a:solidFill>
                  <a:srgbClr val="50687B"/>
                </a:solidFill>
                <a:latin typeface="Verdana"/>
                <a:cs typeface="Verdana"/>
              </a:rPr>
              <a:t> </a:t>
            </a:r>
            <a:r>
              <a:rPr lang="es" sz="500" dirty="0">
                <a:solidFill>
                  <a:srgbClr val="50687B"/>
                </a:solidFill>
                <a:latin typeface="Verdana"/>
                <a:cs typeface="Verdana"/>
              </a:rPr>
              <a:t>participar</a:t>
            </a:r>
            <a:r>
              <a:rPr lang="es" sz="500" spc="15" dirty="0">
                <a:solidFill>
                  <a:srgbClr val="50687B"/>
                </a:solidFill>
                <a:latin typeface="Verdana"/>
                <a:cs typeface="Verdana"/>
              </a:rPr>
              <a:t> </a:t>
            </a:r>
            <a:r>
              <a:rPr lang="es" sz="500" spc="-10" dirty="0">
                <a:solidFill>
                  <a:srgbClr val="50687B"/>
                </a:solidFill>
                <a:latin typeface="Verdana"/>
                <a:cs typeface="Verdana"/>
              </a:rPr>
              <a:t>en</a:t>
            </a:r>
            <a:r>
              <a:rPr lang="es" sz="500" spc="15" dirty="0">
                <a:solidFill>
                  <a:srgbClr val="50687B"/>
                </a:solidFill>
                <a:latin typeface="Verdana"/>
                <a:cs typeface="Verdana"/>
              </a:rPr>
              <a:t> </a:t>
            </a:r>
            <a:r>
              <a:rPr lang="es" sz="500" dirty="0">
                <a:solidFill>
                  <a:srgbClr val="50687B"/>
                </a:solidFill>
                <a:latin typeface="Verdana"/>
                <a:cs typeface="Verdana"/>
              </a:rPr>
              <a:t>aquellos</a:t>
            </a:r>
            <a:r>
              <a:rPr lang="es" sz="500" spc="15" dirty="0">
                <a:solidFill>
                  <a:srgbClr val="50687B"/>
                </a:solidFill>
                <a:latin typeface="Verdana"/>
                <a:cs typeface="Verdana"/>
              </a:rPr>
              <a:t> </a:t>
            </a:r>
            <a:r>
              <a:rPr lang="es" sz="500" spc="-10" dirty="0">
                <a:solidFill>
                  <a:srgbClr val="50687B"/>
                </a:solidFill>
                <a:latin typeface="Verdana"/>
                <a:cs typeface="Verdana"/>
              </a:rPr>
              <a:t>ofertas.</a:t>
            </a:r>
            <a:r>
              <a:rPr lang="es" sz="500" spc="15" dirty="0">
                <a:solidFill>
                  <a:srgbClr val="50687B"/>
                </a:solidFill>
                <a:latin typeface="Verdana"/>
                <a:cs typeface="Verdana"/>
              </a:rPr>
              <a:t> </a:t>
            </a:r>
            <a:r>
              <a:rPr lang="es" sz="500" dirty="0">
                <a:solidFill>
                  <a:srgbClr val="50687B"/>
                </a:solidFill>
                <a:latin typeface="Verdana"/>
                <a:cs typeface="Verdana"/>
              </a:rPr>
              <a:t>Si</a:t>
            </a:r>
            <a:r>
              <a:rPr lang="es" sz="500" spc="15" dirty="0">
                <a:solidFill>
                  <a:srgbClr val="50687B"/>
                </a:solidFill>
                <a:latin typeface="Verdana"/>
                <a:cs typeface="Verdana"/>
              </a:rPr>
              <a:t> </a:t>
            </a:r>
            <a:r>
              <a:rPr lang="es" sz="500" dirty="0">
                <a:solidFill>
                  <a:srgbClr val="50687B"/>
                </a:solidFill>
                <a:latin typeface="Verdana"/>
                <a:cs typeface="Verdana"/>
              </a:rPr>
              <a:t>tú</a:t>
            </a:r>
            <a:r>
              <a:rPr lang="es" sz="500" spc="15" dirty="0">
                <a:solidFill>
                  <a:srgbClr val="50687B"/>
                </a:solidFill>
                <a:latin typeface="Verdana"/>
                <a:cs typeface="Verdana"/>
              </a:rPr>
              <a:t> </a:t>
            </a:r>
            <a:r>
              <a:rPr lang="es" sz="500" dirty="0">
                <a:solidFill>
                  <a:srgbClr val="50687B"/>
                </a:solidFill>
                <a:latin typeface="Verdana"/>
                <a:cs typeface="Verdana"/>
              </a:rPr>
              <a:t>participar</a:t>
            </a:r>
            <a:r>
              <a:rPr lang="es" sz="500" spc="15" dirty="0">
                <a:solidFill>
                  <a:srgbClr val="50687B"/>
                </a:solidFill>
                <a:latin typeface="Verdana"/>
                <a:cs typeface="Verdana"/>
              </a:rPr>
              <a:t> </a:t>
            </a:r>
            <a:r>
              <a:rPr lang="es" sz="500" dirty="0">
                <a:solidFill>
                  <a:srgbClr val="50687B"/>
                </a:solidFill>
                <a:latin typeface="Verdana"/>
                <a:cs typeface="Verdana"/>
              </a:rPr>
              <a:t>o</a:t>
            </a:r>
            <a:r>
              <a:rPr lang="es" sz="500" spc="15" dirty="0">
                <a:solidFill>
                  <a:srgbClr val="50687B"/>
                </a:solidFill>
                <a:latin typeface="Verdana"/>
                <a:cs typeface="Verdana"/>
              </a:rPr>
              <a:t> </a:t>
            </a:r>
            <a:r>
              <a:rPr lang="es" sz="500" dirty="0">
                <a:solidFill>
                  <a:srgbClr val="50687B"/>
                </a:solidFill>
                <a:latin typeface="Verdana"/>
                <a:cs typeface="Verdana"/>
              </a:rPr>
              <a:t>no</a:t>
            </a:r>
            <a:r>
              <a:rPr lang="es" sz="500" spc="15" dirty="0">
                <a:solidFill>
                  <a:srgbClr val="50687B"/>
                </a:solidFill>
                <a:latin typeface="Verdana"/>
                <a:cs typeface="Verdana"/>
              </a:rPr>
              <a:t> </a:t>
            </a:r>
            <a:r>
              <a:rPr lang="es" sz="500" spc="-55" dirty="0">
                <a:solidFill>
                  <a:srgbClr val="50687B"/>
                </a:solidFill>
                <a:latin typeface="Verdana"/>
                <a:cs typeface="Verdana"/>
              </a:rPr>
              <a:t>es</a:t>
            </a:r>
            <a:r>
              <a:rPr lang="es" sz="500" spc="15" dirty="0">
                <a:solidFill>
                  <a:srgbClr val="50687B"/>
                </a:solidFill>
                <a:latin typeface="Verdana"/>
                <a:cs typeface="Verdana"/>
              </a:rPr>
              <a:t> </a:t>
            </a:r>
            <a:r>
              <a:rPr lang="es" sz="500" spc="-10" dirty="0">
                <a:solidFill>
                  <a:srgbClr val="50687B"/>
                </a:solidFill>
                <a:latin typeface="Verdana"/>
                <a:cs typeface="Verdana"/>
              </a:rPr>
              <a:t>enteramente</a:t>
            </a:r>
            <a:r>
              <a:rPr lang="es" sz="500" spc="15" dirty="0">
                <a:solidFill>
                  <a:srgbClr val="50687B"/>
                </a:solidFill>
                <a:latin typeface="Verdana"/>
                <a:cs typeface="Verdana"/>
              </a:rPr>
              <a:t> </a:t>
            </a:r>
            <a:r>
              <a:rPr lang="es" sz="500" dirty="0">
                <a:solidFill>
                  <a:srgbClr val="50687B"/>
                </a:solidFill>
                <a:latin typeface="Verdana"/>
                <a:cs typeface="Verdana"/>
              </a:rPr>
              <a:t>en</a:t>
            </a:r>
            <a:r>
              <a:rPr lang="es" sz="500" spc="15" dirty="0">
                <a:solidFill>
                  <a:srgbClr val="50687B"/>
                </a:solidFill>
                <a:latin typeface="Verdana"/>
                <a:cs typeface="Verdana"/>
              </a:rPr>
              <a:t> </a:t>
            </a:r>
            <a:r>
              <a:rPr lang="es" sz="500" spc="-10" dirty="0">
                <a:solidFill>
                  <a:srgbClr val="50687B"/>
                </a:solidFill>
                <a:latin typeface="Verdana"/>
                <a:cs typeface="Verdana"/>
              </a:rPr>
              <a:t>su</a:t>
            </a:r>
            <a:r>
              <a:rPr lang="es" sz="500" spc="15" dirty="0">
                <a:solidFill>
                  <a:srgbClr val="50687B"/>
                </a:solidFill>
                <a:latin typeface="Verdana"/>
                <a:cs typeface="Verdana"/>
              </a:rPr>
              <a:t> </a:t>
            </a:r>
            <a:r>
              <a:rPr lang="es" sz="500" dirty="0">
                <a:solidFill>
                  <a:srgbClr val="50687B"/>
                </a:solidFill>
                <a:latin typeface="Verdana"/>
                <a:cs typeface="Verdana"/>
              </a:rPr>
              <a:t>propio</a:t>
            </a:r>
            <a:r>
              <a:rPr lang="es" sz="500" spc="15" dirty="0">
                <a:solidFill>
                  <a:srgbClr val="50687B"/>
                </a:solidFill>
                <a:latin typeface="Verdana"/>
                <a:cs typeface="Verdana"/>
              </a:rPr>
              <a:t> </a:t>
            </a:r>
            <a:r>
              <a:rPr lang="es" sz="500" spc="-10" dirty="0">
                <a:solidFill>
                  <a:srgbClr val="50687B"/>
                </a:solidFill>
                <a:latin typeface="Verdana"/>
                <a:cs typeface="Verdana"/>
              </a:rPr>
              <a:t>discreción.</a:t>
            </a:r>
            <a:endParaRPr lang="en-US" sz="500" dirty="0">
              <a:latin typeface="Verdana"/>
              <a:cs typeface="Verdana"/>
            </a:endParaRPr>
          </a:p>
          <a:p>
            <a:pPr>
              <a:lnSpc>
                <a:spcPct val="100000"/>
              </a:lnSpc>
              <a:spcBef>
                <a:spcPts val="345"/>
              </a:spcBef>
            </a:pPr>
            <a:endParaRPr sz="500" dirty="0">
              <a:latin typeface="Verdana"/>
              <a:cs typeface="Verdana"/>
            </a:endParaRPr>
          </a:p>
          <a:p>
            <a:pPr marL="12700" marR="5080" algn="just">
              <a:lnSpc>
                <a:spcPct val="100000"/>
              </a:lnSpc>
            </a:pPr>
            <a:r>
              <a:rPr sz="450" spc="5" dirty="0">
                <a:solidFill>
                  <a:srgbClr val="50687B"/>
                </a:solidFill>
                <a:latin typeface="Verdana"/>
                <a:cs typeface="Verdana"/>
              </a:rPr>
              <a:t>Sociedad</a:t>
            </a:r>
            <a:r>
              <a:rPr sz="450" spc="-30" dirty="0">
                <a:solidFill>
                  <a:srgbClr val="50687B"/>
                </a:solidFill>
                <a:latin typeface="Verdana"/>
                <a:cs typeface="Verdana"/>
              </a:rPr>
              <a:t> </a:t>
            </a:r>
            <a:r>
              <a:rPr sz="450" spc="10" dirty="0">
                <a:solidFill>
                  <a:srgbClr val="50687B"/>
                </a:solidFill>
                <a:latin typeface="Verdana"/>
                <a:cs typeface="Verdana"/>
              </a:rPr>
              <a:t>Anónimo </a:t>
            </a:r>
            <a:r>
              <a:rPr sz="450" dirty="0">
                <a:solidFill>
                  <a:srgbClr val="50687B"/>
                </a:solidFill>
                <a:latin typeface="Verdana"/>
                <a:cs typeface="Verdana"/>
              </a:rPr>
              <a:t>e</a:t>
            </a:r>
            <a:r>
              <a:rPr sz="450" spc="-30" dirty="0">
                <a:solidFill>
                  <a:srgbClr val="50687B"/>
                </a:solidFill>
                <a:latin typeface="Verdana"/>
                <a:cs typeface="Verdana"/>
              </a:rPr>
              <a:t> </a:t>
            </a:r>
            <a:r>
              <a:rPr sz="450" spc="30" dirty="0">
                <a:solidFill>
                  <a:srgbClr val="50687B"/>
                </a:solidFill>
                <a:latin typeface="Verdana"/>
                <a:cs typeface="Verdana"/>
              </a:rPr>
              <a:t>a</a:t>
            </a:r>
            <a:r>
              <a:rPr sz="450" spc="-30" dirty="0">
                <a:solidFill>
                  <a:srgbClr val="50687B"/>
                </a:solidFill>
                <a:latin typeface="Verdana"/>
                <a:cs typeface="Verdana"/>
              </a:rPr>
              <a:t> </a:t>
            </a:r>
            <a:r>
              <a:rPr sz="450" dirty="0">
                <a:solidFill>
                  <a:srgbClr val="50687B"/>
                </a:solidFill>
                <a:latin typeface="Verdana"/>
                <a:cs typeface="Verdana"/>
              </a:rPr>
              <a:t>directorio</a:t>
            </a:r>
            <a:r>
              <a:rPr sz="450" spc="-30" dirty="0">
                <a:solidFill>
                  <a:srgbClr val="50687B"/>
                </a:solidFill>
                <a:latin typeface="Verdana"/>
                <a:cs typeface="Verdana"/>
              </a:rPr>
              <a:t> </a:t>
            </a:r>
            <a:r>
              <a:rPr sz="450" spc="5" dirty="0">
                <a:solidFill>
                  <a:srgbClr val="50687B"/>
                </a:solidFill>
                <a:latin typeface="Verdana"/>
                <a:cs typeface="Verdana"/>
              </a:rPr>
              <a:t>y</a:t>
            </a:r>
            <a:r>
              <a:rPr sz="450" spc="-30" dirty="0">
                <a:solidFill>
                  <a:srgbClr val="50687B"/>
                </a:solidFill>
                <a:latin typeface="Verdana"/>
                <a:cs typeface="Verdana"/>
              </a:rPr>
              <a:t> </a:t>
            </a:r>
            <a:r>
              <a:rPr sz="450" spc="30" dirty="0">
                <a:solidFill>
                  <a:srgbClr val="50687B"/>
                </a:solidFill>
                <a:latin typeface="Verdana"/>
                <a:cs typeface="Verdana"/>
              </a:rPr>
              <a:t>a</a:t>
            </a:r>
            <a:r>
              <a:rPr sz="450" spc="-30" dirty="0">
                <a:solidFill>
                  <a:srgbClr val="50687B"/>
                </a:solidFill>
                <a:latin typeface="Verdana"/>
                <a:cs typeface="Verdana"/>
              </a:rPr>
              <a:t> </a:t>
            </a:r>
            <a:r>
              <a:rPr sz="450" dirty="0">
                <a:solidFill>
                  <a:srgbClr val="50687B"/>
                </a:solidFill>
                <a:latin typeface="Verdana"/>
                <a:cs typeface="Verdana"/>
              </a:rPr>
              <a:t>consejo</a:t>
            </a:r>
            <a:r>
              <a:rPr sz="450" spc="-30" dirty="0">
                <a:solidFill>
                  <a:srgbClr val="50687B"/>
                </a:solidFill>
                <a:latin typeface="Verdana"/>
                <a:cs typeface="Verdana"/>
              </a:rPr>
              <a:t> </a:t>
            </a:r>
            <a:r>
              <a:rPr sz="450" spc="30" dirty="0">
                <a:solidFill>
                  <a:srgbClr val="50687B"/>
                </a:solidFill>
                <a:latin typeface="Verdana"/>
                <a:cs typeface="Verdana"/>
              </a:rPr>
              <a:t>Delaware</a:t>
            </a:r>
            <a:r>
              <a:rPr sz="450" spc="-30" dirty="0">
                <a:solidFill>
                  <a:srgbClr val="50687B"/>
                </a:solidFill>
                <a:latin typeface="Verdana"/>
                <a:cs typeface="Verdana"/>
              </a:rPr>
              <a:t> </a:t>
            </a:r>
            <a:r>
              <a:rPr sz="450" spc="-5" dirty="0">
                <a:solidFill>
                  <a:srgbClr val="50687B"/>
                </a:solidFill>
                <a:latin typeface="Verdana"/>
                <a:cs typeface="Verdana"/>
              </a:rPr>
              <a:t>vigilancia</a:t>
            </a:r>
            <a:r>
              <a:rPr sz="450" spc="-30" dirty="0">
                <a:solidFill>
                  <a:srgbClr val="50687B"/>
                </a:solidFill>
                <a:latin typeface="Verdana"/>
                <a:cs typeface="Verdana"/>
              </a:rPr>
              <a:t> </a:t>
            </a:r>
            <a:r>
              <a:rPr sz="450" spc="10" dirty="0">
                <a:solidFill>
                  <a:srgbClr val="50687B"/>
                </a:solidFill>
                <a:latin typeface="Verdana"/>
                <a:cs typeface="Verdana"/>
              </a:rPr>
              <a:t>au</a:t>
            </a:r>
            <a:r>
              <a:rPr sz="450" spc="-30" dirty="0">
                <a:solidFill>
                  <a:srgbClr val="50687B"/>
                </a:solidFill>
                <a:latin typeface="Verdana"/>
                <a:cs typeface="Verdana"/>
              </a:rPr>
              <a:t> </a:t>
            </a:r>
            <a:r>
              <a:rPr sz="450" spc="10" dirty="0">
                <a:solidFill>
                  <a:srgbClr val="50687B"/>
                </a:solidFill>
                <a:latin typeface="Verdana"/>
                <a:cs typeface="Verdana"/>
              </a:rPr>
              <a:t>capital</a:t>
            </a:r>
            <a:r>
              <a:rPr sz="450" spc="-30" dirty="0">
                <a:solidFill>
                  <a:srgbClr val="50687B"/>
                </a:solidFill>
                <a:latin typeface="Verdana"/>
                <a:cs typeface="Verdana"/>
              </a:rPr>
              <a:t> </a:t>
            </a:r>
            <a:r>
              <a:rPr sz="450" spc="30" dirty="0">
                <a:solidFill>
                  <a:srgbClr val="50687B"/>
                </a:solidFill>
                <a:latin typeface="Verdana"/>
                <a:cs typeface="Verdana"/>
              </a:rPr>
              <a:t>Delaware</a:t>
            </a:r>
            <a:r>
              <a:rPr sz="450" spc="-30" dirty="0">
                <a:solidFill>
                  <a:srgbClr val="50687B"/>
                </a:solidFill>
                <a:latin typeface="Verdana"/>
                <a:cs typeface="Verdana"/>
              </a:rPr>
              <a:t> </a:t>
            </a:r>
            <a:r>
              <a:rPr sz="450" spc="-35" dirty="0">
                <a:solidFill>
                  <a:srgbClr val="50687B"/>
                </a:solidFill>
                <a:latin typeface="Verdana"/>
                <a:cs typeface="Verdana"/>
              </a:rPr>
              <a:t>236</a:t>
            </a:r>
            <a:r>
              <a:rPr sz="450" spc="-30" dirty="0">
                <a:solidFill>
                  <a:srgbClr val="50687B"/>
                </a:solidFill>
                <a:latin typeface="Verdana"/>
                <a:cs typeface="Verdana"/>
              </a:rPr>
              <a:t> </a:t>
            </a:r>
            <a:r>
              <a:rPr sz="450" spc="-35" dirty="0">
                <a:solidFill>
                  <a:srgbClr val="50687B"/>
                </a:solidFill>
                <a:latin typeface="Verdana"/>
                <a:cs typeface="Verdana"/>
              </a:rPr>
              <a:t>664</a:t>
            </a:r>
            <a:r>
              <a:rPr sz="450" spc="-30" dirty="0">
                <a:solidFill>
                  <a:srgbClr val="50687B"/>
                </a:solidFill>
                <a:latin typeface="Verdana"/>
                <a:cs typeface="Verdana"/>
              </a:rPr>
              <a:t> </a:t>
            </a:r>
            <a:r>
              <a:rPr sz="450" spc="-35" dirty="0">
                <a:solidFill>
                  <a:srgbClr val="50687B"/>
                </a:solidFill>
                <a:latin typeface="Verdana"/>
                <a:cs typeface="Verdana"/>
              </a:rPr>
              <a:t>445</a:t>
            </a:r>
            <a:r>
              <a:rPr sz="450" spc="-30" dirty="0">
                <a:solidFill>
                  <a:srgbClr val="50687B"/>
                </a:solidFill>
                <a:latin typeface="Verdana"/>
                <a:cs typeface="Verdana"/>
              </a:rPr>
              <a:t> </a:t>
            </a:r>
            <a:r>
              <a:rPr sz="450" spc="-45" dirty="0">
                <a:solidFill>
                  <a:srgbClr val="50687B"/>
                </a:solidFill>
                <a:latin typeface="Verdana"/>
                <a:cs typeface="Verdana"/>
              </a:rPr>
              <a:t>€</a:t>
            </a:r>
            <a:r>
              <a:rPr sz="450" spc="-30" dirty="0">
                <a:solidFill>
                  <a:srgbClr val="50687B"/>
                </a:solidFill>
                <a:latin typeface="Verdana"/>
                <a:cs typeface="Verdana"/>
              </a:rPr>
              <a:t> </a:t>
            </a:r>
            <a:r>
              <a:rPr sz="450" spc="-55" dirty="0">
                <a:solidFill>
                  <a:srgbClr val="50687B"/>
                </a:solidFill>
                <a:latin typeface="Verdana"/>
                <a:cs typeface="Verdana"/>
              </a:rPr>
              <a:t>-</a:t>
            </a:r>
            <a:r>
              <a:rPr sz="450" spc="-30" dirty="0">
                <a:solidFill>
                  <a:srgbClr val="50687B"/>
                </a:solidFill>
                <a:latin typeface="Verdana"/>
                <a:cs typeface="Verdana"/>
              </a:rPr>
              <a:t> </a:t>
            </a:r>
            <a:r>
              <a:rPr sz="450" dirty="0">
                <a:solidFill>
                  <a:srgbClr val="50687B"/>
                </a:solidFill>
                <a:latin typeface="Verdana"/>
                <a:cs typeface="Verdana"/>
              </a:rPr>
              <a:t>Cerco</a:t>
            </a:r>
            <a:r>
              <a:rPr sz="450" spc="-30" dirty="0">
                <a:solidFill>
                  <a:srgbClr val="50687B"/>
                </a:solidFill>
                <a:latin typeface="Verdana"/>
                <a:cs typeface="Verdana"/>
              </a:rPr>
              <a:t> </a:t>
            </a:r>
            <a:r>
              <a:rPr sz="450" dirty="0">
                <a:solidFill>
                  <a:srgbClr val="50687B"/>
                </a:solidFill>
                <a:latin typeface="Verdana"/>
                <a:cs typeface="Verdana"/>
              </a:rPr>
              <a:t>social</a:t>
            </a:r>
            <a:r>
              <a:rPr sz="450" spc="-30" dirty="0">
                <a:solidFill>
                  <a:srgbClr val="50687B"/>
                </a:solidFill>
                <a:latin typeface="Verdana"/>
                <a:cs typeface="Verdana"/>
              </a:rPr>
              <a:t> </a:t>
            </a:r>
            <a:r>
              <a:rPr sz="450" spc="-80" dirty="0">
                <a:solidFill>
                  <a:srgbClr val="50687B"/>
                </a:solidFill>
                <a:latin typeface="Verdana"/>
                <a:cs typeface="Verdana"/>
              </a:rPr>
              <a:t>:</a:t>
            </a:r>
            <a:r>
              <a:rPr sz="450" spc="-30" dirty="0">
                <a:solidFill>
                  <a:srgbClr val="50687B"/>
                </a:solidFill>
                <a:latin typeface="Verdana"/>
                <a:cs typeface="Verdana"/>
              </a:rPr>
              <a:t> </a:t>
            </a:r>
            <a:r>
              <a:rPr sz="450" spc="-35" dirty="0">
                <a:solidFill>
                  <a:srgbClr val="50687B"/>
                </a:solidFill>
                <a:latin typeface="Verdana"/>
                <a:cs typeface="Verdana"/>
              </a:rPr>
              <a:t>5,</a:t>
            </a:r>
            <a:r>
              <a:rPr sz="450" spc="-30" dirty="0">
                <a:solidFill>
                  <a:srgbClr val="50687B"/>
                </a:solidFill>
                <a:latin typeface="Verdana"/>
                <a:cs typeface="Verdana"/>
              </a:rPr>
              <a:t> </a:t>
            </a:r>
            <a:r>
              <a:rPr sz="450" spc="10" dirty="0">
                <a:solidFill>
                  <a:srgbClr val="50687B"/>
                </a:solidFill>
                <a:latin typeface="Verdana"/>
                <a:cs typeface="Verdana"/>
              </a:rPr>
              <a:t>bulevar</a:t>
            </a:r>
            <a:r>
              <a:rPr sz="450" spc="-30" dirty="0">
                <a:solidFill>
                  <a:srgbClr val="50687B"/>
                </a:solidFill>
                <a:latin typeface="Verdana"/>
                <a:cs typeface="Verdana"/>
              </a:rPr>
              <a:t> </a:t>
            </a:r>
            <a:r>
              <a:rPr sz="450" spc="-25" dirty="0">
                <a:solidFill>
                  <a:srgbClr val="50687B"/>
                </a:solidFill>
                <a:latin typeface="Verdana"/>
                <a:cs typeface="Verdana"/>
              </a:rPr>
              <a:t>Luis</a:t>
            </a:r>
            <a:r>
              <a:rPr sz="450" spc="-30" dirty="0">
                <a:solidFill>
                  <a:srgbClr val="50687B"/>
                </a:solidFill>
                <a:latin typeface="Verdana"/>
                <a:cs typeface="Verdana"/>
              </a:rPr>
              <a:t> </a:t>
            </a:r>
            <a:r>
              <a:rPr sz="450" dirty="0">
                <a:solidFill>
                  <a:srgbClr val="50687B"/>
                </a:solidFill>
                <a:latin typeface="Verdana"/>
                <a:cs typeface="Verdana"/>
              </a:rPr>
              <a:t>Loucheur</a:t>
            </a:r>
            <a:r>
              <a:rPr sz="450" spc="-30" dirty="0">
                <a:solidFill>
                  <a:srgbClr val="50687B"/>
                </a:solidFill>
                <a:latin typeface="Verdana"/>
                <a:cs typeface="Verdana"/>
              </a:rPr>
              <a:t> </a:t>
            </a:r>
            <a:r>
              <a:rPr sz="450" spc="-65" dirty="0">
                <a:solidFill>
                  <a:srgbClr val="50687B"/>
                </a:solidFill>
                <a:latin typeface="Verdana"/>
                <a:cs typeface="Verdana"/>
              </a:rPr>
              <a:t>–</a:t>
            </a:r>
            <a:r>
              <a:rPr sz="450" spc="-30" dirty="0">
                <a:solidFill>
                  <a:srgbClr val="50687B"/>
                </a:solidFill>
                <a:latin typeface="Verdana"/>
                <a:cs typeface="Verdana"/>
              </a:rPr>
              <a:t> </a:t>
            </a:r>
            <a:r>
              <a:rPr sz="450" spc="-35" dirty="0">
                <a:solidFill>
                  <a:srgbClr val="50687B"/>
                </a:solidFill>
                <a:latin typeface="Verdana"/>
                <a:cs typeface="Verdana"/>
              </a:rPr>
              <a:t>92210</a:t>
            </a:r>
            <a:r>
              <a:rPr sz="450" spc="-30" dirty="0">
                <a:solidFill>
                  <a:srgbClr val="50687B"/>
                </a:solidFill>
                <a:latin typeface="Verdana"/>
                <a:cs typeface="Verdana"/>
              </a:rPr>
              <a:t> </a:t>
            </a:r>
            <a:r>
              <a:rPr sz="450" spc="-10" dirty="0">
                <a:solidFill>
                  <a:srgbClr val="50687B"/>
                </a:solidFill>
                <a:latin typeface="Verdana"/>
                <a:cs typeface="Verdana"/>
              </a:rPr>
              <a:t>Saint </a:t>
            </a:r>
            <a:r>
              <a:rPr sz="450" dirty="0">
                <a:solidFill>
                  <a:srgbClr val="50687B"/>
                </a:solidFill>
                <a:latin typeface="Verdana"/>
                <a:cs typeface="Verdana"/>
              </a:rPr>
              <a:t>-Cloud</a:t>
            </a:r>
            <a:r>
              <a:rPr sz="450" spc="-30" dirty="0">
                <a:solidFill>
                  <a:srgbClr val="50687B"/>
                </a:solidFill>
                <a:latin typeface="Verdana"/>
                <a:cs typeface="Verdana"/>
              </a:rPr>
              <a:t> </a:t>
            </a:r>
            <a:r>
              <a:rPr sz="450" spc="-65" dirty="0">
                <a:solidFill>
                  <a:srgbClr val="50687B"/>
                </a:solidFill>
                <a:latin typeface="Verdana"/>
                <a:cs typeface="Verdana"/>
              </a:rPr>
              <a:t>–</a:t>
            </a:r>
            <a:r>
              <a:rPr sz="450" spc="-30" dirty="0">
                <a:solidFill>
                  <a:srgbClr val="50687B"/>
                </a:solidFill>
                <a:latin typeface="Verdana"/>
                <a:cs typeface="Verdana"/>
              </a:rPr>
              <a:t> </a:t>
            </a:r>
            <a:r>
              <a:rPr sz="450" spc="5" dirty="0">
                <a:solidFill>
                  <a:srgbClr val="50687B"/>
                </a:solidFill>
                <a:latin typeface="Verdana"/>
                <a:cs typeface="Verdana"/>
              </a:rPr>
              <a:t>Francia</a:t>
            </a:r>
            <a:r>
              <a:rPr sz="450" spc="20" dirty="0">
                <a:solidFill>
                  <a:srgbClr val="50687B"/>
                </a:solidFill>
                <a:latin typeface="Verdana"/>
                <a:cs typeface="Verdana"/>
              </a:rPr>
              <a:t> </a:t>
            </a:r>
            <a:r>
              <a:rPr sz="450" spc="-35" dirty="0">
                <a:solidFill>
                  <a:srgbClr val="50687B"/>
                </a:solidFill>
                <a:latin typeface="Verdana"/>
                <a:cs typeface="Verdana"/>
              </a:rPr>
              <a:t>499</a:t>
            </a:r>
            <a:r>
              <a:rPr sz="450" spc="-10" dirty="0">
                <a:solidFill>
                  <a:srgbClr val="50687B"/>
                </a:solidFill>
                <a:latin typeface="Verdana"/>
                <a:cs typeface="Verdana"/>
              </a:rPr>
              <a:t> </a:t>
            </a:r>
            <a:r>
              <a:rPr sz="450" spc="-35" dirty="0">
                <a:solidFill>
                  <a:srgbClr val="50687B"/>
                </a:solidFill>
                <a:latin typeface="Verdana"/>
                <a:cs typeface="Verdana"/>
              </a:rPr>
              <a:t>668</a:t>
            </a:r>
            <a:r>
              <a:rPr sz="450" spc="-10" dirty="0">
                <a:solidFill>
                  <a:srgbClr val="50687B"/>
                </a:solidFill>
                <a:latin typeface="Verdana"/>
                <a:cs typeface="Verdana"/>
              </a:rPr>
              <a:t> </a:t>
            </a:r>
            <a:r>
              <a:rPr sz="450" spc="-35" dirty="0">
                <a:solidFill>
                  <a:srgbClr val="50687B"/>
                </a:solidFill>
                <a:latin typeface="Verdana"/>
                <a:cs typeface="Verdana"/>
              </a:rPr>
              <a:t>440</a:t>
            </a:r>
            <a:r>
              <a:rPr sz="450" spc="-10" dirty="0">
                <a:solidFill>
                  <a:srgbClr val="50687B"/>
                </a:solidFill>
                <a:latin typeface="Verdana"/>
                <a:cs typeface="Verdana"/>
              </a:rPr>
              <a:t> </a:t>
            </a:r>
            <a:r>
              <a:rPr sz="450" spc="-25" dirty="0">
                <a:solidFill>
                  <a:srgbClr val="50687B"/>
                </a:solidFill>
                <a:latin typeface="Verdana"/>
                <a:cs typeface="Verdana"/>
              </a:rPr>
              <a:t>RCS</a:t>
            </a:r>
            <a:r>
              <a:rPr sz="450" spc="-10" dirty="0">
                <a:solidFill>
                  <a:srgbClr val="50687B"/>
                </a:solidFill>
                <a:latin typeface="Verdana"/>
                <a:cs typeface="Verdana"/>
              </a:rPr>
              <a:t> </a:t>
            </a:r>
            <a:r>
              <a:rPr sz="450" dirty="0">
                <a:solidFill>
                  <a:srgbClr val="50687B"/>
                </a:solidFill>
                <a:latin typeface="Verdana"/>
                <a:cs typeface="Verdana"/>
              </a:rPr>
              <a:t>Nanterre</a:t>
            </a:r>
            <a:endParaRPr sz="450" dirty="0">
              <a:latin typeface="Verdana"/>
              <a:cs typeface="Verdana"/>
            </a:endParaRPr>
          </a:p>
        </p:txBody>
      </p:sp>
      <p:sp>
        <p:nvSpPr>
          <p:cNvPr id="3" name="object 3"/>
          <p:cNvSpPr/>
          <p:nvPr/>
        </p:nvSpPr>
        <p:spPr>
          <a:xfrm>
            <a:off x="2521038" y="5114112"/>
            <a:ext cx="286385" cy="48260"/>
          </a:xfrm>
          <a:custGeom>
            <a:avLst/>
            <a:gdLst/>
            <a:ahLst/>
            <a:cxnLst/>
            <a:rect l="l" t="t" r="r" b="b"/>
            <a:pathLst>
              <a:path w="286385" h="48260">
                <a:moveTo>
                  <a:pt x="36957" y="29413"/>
                </a:moveTo>
                <a:lnTo>
                  <a:pt x="31750" y="16154"/>
                </a:lnTo>
                <a:lnTo>
                  <a:pt x="31673" y="16027"/>
                </a:lnTo>
                <a:lnTo>
                  <a:pt x="26479" y="12458"/>
                </a:lnTo>
                <a:lnTo>
                  <a:pt x="26479" y="25412"/>
                </a:lnTo>
                <a:lnTo>
                  <a:pt x="10515" y="25412"/>
                </a:lnTo>
                <a:lnTo>
                  <a:pt x="11239" y="22174"/>
                </a:lnTo>
                <a:lnTo>
                  <a:pt x="11341" y="21678"/>
                </a:lnTo>
                <a:lnTo>
                  <a:pt x="14630" y="19392"/>
                </a:lnTo>
                <a:lnTo>
                  <a:pt x="22491" y="19392"/>
                </a:lnTo>
                <a:lnTo>
                  <a:pt x="25654" y="21805"/>
                </a:lnTo>
                <a:lnTo>
                  <a:pt x="26479" y="25412"/>
                </a:lnTo>
                <a:lnTo>
                  <a:pt x="26479" y="12458"/>
                </a:lnTo>
                <a:lnTo>
                  <a:pt x="25869" y="12039"/>
                </a:lnTo>
                <a:lnTo>
                  <a:pt x="26073" y="12039"/>
                </a:lnTo>
                <a:lnTo>
                  <a:pt x="18440" y="10515"/>
                </a:lnTo>
                <a:lnTo>
                  <a:pt x="11214" y="12039"/>
                </a:lnTo>
                <a:lnTo>
                  <a:pt x="5359" y="16154"/>
                </a:lnTo>
                <a:lnTo>
                  <a:pt x="1435" y="22174"/>
                </a:lnTo>
                <a:lnTo>
                  <a:pt x="0" y="29413"/>
                </a:lnTo>
                <a:lnTo>
                  <a:pt x="1320" y="35877"/>
                </a:lnTo>
                <a:lnTo>
                  <a:pt x="1447" y="36499"/>
                </a:lnTo>
                <a:lnTo>
                  <a:pt x="1485" y="36728"/>
                </a:lnTo>
                <a:lnTo>
                  <a:pt x="5524" y="42646"/>
                </a:lnTo>
                <a:lnTo>
                  <a:pt x="11455" y="46596"/>
                </a:lnTo>
                <a:lnTo>
                  <a:pt x="18630" y="48031"/>
                </a:lnTo>
                <a:lnTo>
                  <a:pt x="26035" y="48031"/>
                </a:lnTo>
                <a:lnTo>
                  <a:pt x="32448" y="43535"/>
                </a:lnTo>
                <a:lnTo>
                  <a:pt x="34366" y="39166"/>
                </a:lnTo>
                <a:lnTo>
                  <a:pt x="35801" y="35877"/>
                </a:lnTo>
                <a:lnTo>
                  <a:pt x="25031" y="35877"/>
                </a:lnTo>
                <a:lnTo>
                  <a:pt x="23317" y="38087"/>
                </a:lnTo>
                <a:lnTo>
                  <a:pt x="21475" y="39166"/>
                </a:lnTo>
                <a:lnTo>
                  <a:pt x="14312" y="39166"/>
                </a:lnTo>
                <a:lnTo>
                  <a:pt x="10960" y="36499"/>
                </a:lnTo>
                <a:lnTo>
                  <a:pt x="10388" y="32512"/>
                </a:lnTo>
                <a:lnTo>
                  <a:pt x="36753" y="32512"/>
                </a:lnTo>
                <a:lnTo>
                  <a:pt x="36944" y="31559"/>
                </a:lnTo>
                <a:lnTo>
                  <a:pt x="36957" y="29413"/>
                </a:lnTo>
                <a:close/>
              </a:path>
              <a:path w="286385" h="48260">
                <a:moveTo>
                  <a:pt x="55905" y="0"/>
                </a:moveTo>
                <a:lnTo>
                  <a:pt x="45389" y="0"/>
                </a:lnTo>
                <a:lnTo>
                  <a:pt x="45389" y="46901"/>
                </a:lnTo>
                <a:lnTo>
                  <a:pt x="55905" y="46901"/>
                </a:lnTo>
                <a:lnTo>
                  <a:pt x="55905" y="0"/>
                </a:lnTo>
                <a:close/>
              </a:path>
              <a:path w="286385" h="48260">
                <a:moveTo>
                  <a:pt x="76568" y="11734"/>
                </a:moveTo>
                <a:lnTo>
                  <a:pt x="66052" y="11734"/>
                </a:lnTo>
                <a:lnTo>
                  <a:pt x="66052" y="46901"/>
                </a:lnTo>
                <a:lnTo>
                  <a:pt x="76568" y="46901"/>
                </a:lnTo>
                <a:lnTo>
                  <a:pt x="76568" y="11734"/>
                </a:lnTo>
                <a:close/>
              </a:path>
              <a:path w="286385" h="48260">
                <a:moveTo>
                  <a:pt x="76568" y="0"/>
                </a:moveTo>
                <a:lnTo>
                  <a:pt x="66052" y="0"/>
                </a:lnTo>
                <a:lnTo>
                  <a:pt x="66052" y="7988"/>
                </a:lnTo>
                <a:lnTo>
                  <a:pt x="76568" y="7988"/>
                </a:lnTo>
                <a:lnTo>
                  <a:pt x="76568" y="0"/>
                </a:lnTo>
                <a:close/>
              </a:path>
              <a:path w="286385" h="48260">
                <a:moveTo>
                  <a:pt x="113068" y="30988"/>
                </a:moveTo>
                <a:lnTo>
                  <a:pt x="110350" y="27635"/>
                </a:lnTo>
                <a:lnTo>
                  <a:pt x="97104" y="24142"/>
                </a:lnTo>
                <a:lnTo>
                  <a:pt x="95389" y="23202"/>
                </a:lnTo>
                <a:lnTo>
                  <a:pt x="95389" y="19964"/>
                </a:lnTo>
                <a:lnTo>
                  <a:pt x="96659" y="18961"/>
                </a:lnTo>
                <a:lnTo>
                  <a:pt x="100139" y="18961"/>
                </a:lnTo>
                <a:lnTo>
                  <a:pt x="101600" y="19583"/>
                </a:lnTo>
                <a:lnTo>
                  <a:pt x="101663" y="21615"/>
                </a:lnTo>
                <a:lnTo>
                  <a:pt x="111988" y="21615"/>
                </a:lnTo>
                <a:lnTo>
                  <a:pt x="111480" y="14719"/>
                </a:lnTo>
                <a:lnTo>
                  <a:pt x="106095" y="10528"/>
                </a:lnTo>
                <a:lnTo>
                  <a:pt x="91401" y="10528"/>
                </a:lnTo>
                <a:lnTo>
                  <a:pt x="84874" y="15024"/>
                </a:lnTo>
                <a:lnTo>
                  <a:pt x="84874" y="26111"/>
                </a:lnTo>
                <a:lnTo>
                  <a:pt x="87223" y="29603"/>
                </a:lnTo>
                <a:lnTo>
                  <a:pt x="101346" y="33972"/>
                </a:lnTo>
                <a:lnTo>
                  <a:pt x="102552" y="34988"/>
                </a:lnTo>
                <a:lnTo>
                  <a:pt x="102552" y="38595"/>
                </a:lnTo>
                <a:lnTo>
                  <a:pt x="100711" y="39674"/>
                </a:lnTo>
                <a:lnTo>
                  <a:pt x="96786" y="39674"/>
                </a:lnTo>
                <a:lnTo>
                  <a:pt x="95199" y="38658"/>
                </a:lnTo>
                <a:lnTo>
                  <a:pt x="94881" y="36449"/>
                </a:lnTo>
                <a:lnTo>
                  <a:pt x="84429" y="36449"/>
                </a:lnTo>
                <a:lnTo>
                  <a:pt x="85191" y="43611"/>
                </a:lnTo>
                <a:lnTo>
                  <a:pt x="90830" y="48094"/>
                </a:lnTo>
                <a:lnTo>
                  <a:pt x="106730" y="48094"/>
                </a:lnTo>
                <a:lnTo>
                  <a:pt x="113068" y="43484"/>
                </a:lnTo>
                <a:lnTo>
                  <a:pt x="113068" y="30988"/>
                </a:lnTo>
                <a:close/>
              </a:path>
              <a:path w="286385" h="48260">
                <a:moveTo>
                  <a:pt x="132524" y="36131"/>
                </a:moveTo>
                <a:lnTo>
                  <a:pt x="121564" y="36131"/>
                </a:lnTo>
                <a:lnTo>
                  <a:pt x="121564" y="46901"/>
                </a:lnTo>
                <a:lnTo>
                  <a:pt x="132524" y="46901"/>
                </a:lnTo>
                <a:lnTo>
                  <a:pt x="132524" y="36131"/>
                </a:lnTo>
                <a:close/>
              </a:path>
              <a:path w="286385" h="48260">
                <a:moveTo>
                  <a:pt x="178854" y="33528"/>
                </a:moveTo>
                <a:lnTo>
                  <a:pt x="168148" y="33528"/>
                </a:lnTo>
                <a:lnTo>
                  <a:pt x="166560" y="36563"/>
                </a:lnTo>
                <a:lnTo>
                  <a:pt x="164096" y="38214"/>
                </a:lnTo>
                <a:lnTo>
                  <a:pt x="155663" y="38214"/>
                </a:lnTo>
                <a:lnTo>
                  <a:pt x="152171" y="34417"/>
                </a:lnTo>
                <a:lnTo>
                  <a:pt x="152171" y="24333"/>
                </a:lnTo>
                <a:lnTo>
                  <a:pt x="155473" y="20345"/>
                </a:lnTo>
                <a:lnTo>
                  <a:pt x="163906" y="20345"/>
                </a:lnTo>
                <a:lnTo>
                  <a:pt x="166624" y="21996"/>
                </a:lnTo>
                <a:lnTo>
                  <a:pt x="168148" y="25285"/>
                </a:lnTo>
                <a:lnTo>
                  <a:pt x="178790" y="25285"/>
                </a:lnTo>
                <a:lnTo>
                  <a:pt x="176834" y="16357"/>
                </a:lnTo>
                <a:lnTo>
                  <a:pt x="169278" y="10515"/>
                </a:lnTo>
                <a:lnTo>
                  <a:pt x="160032" y="10515"/>
                </a:lnTo>
                <a:lnTo>
                  <a:pt x="152869" y="11963"/>
                </a:lnTo>
                <a:lnTo>
                  <a:pt x="147002" y="15925"/>
                </a:lnTo>
                <a:lnTo>
                  <a:pt x="143040" y="21856"/>
                </a:lnTo>
                <a:lnTo>
                  <a:pt x="141592" y="29210"/>
                </a:lnTo>
                <a:lnTo>
                  <a:pt x="143040" y="36537"/>
                </a:lnTo>
                <a:lnTo>
                  <a:pt x="147002" y="42519"/>
                </a:lnTo>
                <a:lnTo>
                  <a:pt x="152920" y="46558"/>
                </a:lnTo>
                <a:lnTo>
                  <a:pt x="160223" y="48031"/>
                </a:lnTo>
                <a:lnTo>
                  <a:pt x="169227" y="48031"/>
                </a:lnTo>
                <a:lnTo>
                  <a:pt x="176758" y="42329"/>
                </a:lnTo>
                <a:lnTo>
                  <a:pt x="178854" y="33528"/>
                </a:lnTo>
                <a:close/>
              </a:path>
              <a:path w="286385" h="48260">
                <a:moveTo>
                  <a:pt x="223418" y="29146"/>
                </a:moveTo>
                <a:lnTo>
                  <a:pt x="221945" y="21755"/>
                </a:lnTo>
                <a:lnTo>
                  <a:pt x="221018" y="20408"/>
                </a:lnTo>
                <a:lnTo>
                  <a:pt x="217906" y="15875"/>
                </a:lnTo>
                <a:lnTo>
                  <a:pt x="212775" y="12573"/>
                </a:lnTo>
                <a:lnTo>
                  <a:pt x="212775" y="24460"/>
                </a:lnTo>
                <a:lnTo>
                  <a:pt x="212775" y="33959"/>
                </a:lnTo>
                <a:lnTo>
                  <a:pt x="212775" y="34086"/>
                </a:lnTo>
                <a:lnTo>
                  <a:pt x="209410" y="38150"/>
                </a:lnTo>
                <a:lnTo>
                  <a:pt x="199707" y="38150"/>
                </a:lnTo>
                <a:lnTo>
                  <a:pt x="196037" y="34086"/>
                </a:lnTo>
                <a:lnTo>
                  <a:pt x="212775" y="34086"/>
                </a:lnTo>
                <a:lnTo>
                  <a:pt x="212775" y="33959"/>
                </a:lnTo>
                <a:lnTo>
                  <a:pt x="196037" y="33959"/>
                </a:lnTo>
                <a:lnTo>
                  <a:pt x="196037" y="24460"/>
                </a:lnTo>
                <a:lnTo>
                  <a:pt x="199783" y="20408"/>
                </a:lnTo>
                <a:lnTo>
                  <a:pt x="209346" y="20408"/>
                </a:lnTo>
                <a:lnTo>
                  <a:pt x="212775" y="24460"/>
                </a:lnTo>
                <a:lnTo>
                  <a:pt x="212775" y="12573"/>
                </a:lnTo>
                <a:lnTo>
                  <a:pt x="211886" y="11988"/>
                </a:lnTo>
                <a:lnTo>
                  <a:pt x="204470" y="10579"/>
                </a:lnTo>
                <a:lnTo>
                  <a:pt x="197040" y="11988"/>
                </a:lnTo>
                <a:lnTo>
                  <a:pt x="191020" y="15875"/>
                </a:lnTo>
                <a:lnTo>
                  <a:pt x="186994" y="21755"/>
                </a:lnTo>
                <a:lnTo>
                  <a:pt x="185547" y="29146"/>
                </a:lnTo>
                <a:lnTo>
                  <a:pt x="185521" y="29273"/>
                </a:lnTo>
                <a:lnTo>
                  <a:pt x="186969" y="36741"/>
                </a:lnTo>
                <a:lnTo>
                  <a:pt x="191020" y="42697"/>
                </a:lnTo>
                <a:lnTo>
                  <a:pt x="197078" y="46583"/>
                </a:lnTo>
                <a:lnTo>
                  <a:pt x="204470" y="47967"/>
                </a:lnTo>
                <a:lnTo>
                  <a:pt x="211886" y="46583"/>
                </a:lnTo>
                <a:lnTo>
                  <a:pt x="217906" y="42697"/>
                </a:lnTo>
                <a:lnTo>
                  <a:pt x="220980" y="38150"/>
                </a:lnTo>
                <a:lnTo>
                  <a:pt x="221945" y="36741"/>
                </a:lnTo>
                <a:lnTo>
                  <a:pt x="223393" y="29273"/>
                </a:lnTo>
                <a:lnTo>
                  <a:pt x="223418" y="29146"/>
                </a:lnTo>
                <a:close/>
              </a:path>
              <a:path w="286385" h="48260">
                <a:moveTo>
                  <a:pt x="285902" y="15341"/>
                </a:moveTo>
                <a:lnTo>
                  <a:pt x="280708" y="10528"/>
                </a:lnTo>
                <a:lnTo>
                  <a:pt x="268033" y="10528"/>
                </a:lnTo>
                <a:lnTo>
                  <a:pt x="264236" y="12814"/>
                </a:lnTo>
                <a:lnTo>
                  <a:pt x="261696" y="16802"/>
                </a:lnTo>
                <a:lnTo>
                  <a:pt x="259473" y="12814"/>
                </a:lnTo>
                <a:lnTo>
                  <a:pt x="256120" y="10528"/>
                </a:lnTo>
                <a:lnTo>
                  <a:pt x="247053" y="10528"/>
                </a:lnTo>
                <a:lnTo>
                  <a:pt x="243700" y="12179"/>
                </a:lnTo>
                <a:lnTo>
                  <a:pt x="241858" y="15468"/>
                </a:lnTo>
                <a:lnTo>
                  <a:pt x="241731" y="15468"/>
                </a:lnTo>
                <a:lnTo>
                  <a:pt x="241731" y="11734"/>
                </a:lnTo>
                <a:lnTo>
                  <a:pt x="231914" y="11734"/>
                </a:lnTo>
                <a:lnTo>
                  <a:pt x="231914" y="46901"/>
                </a:lnTo>
                <a:lnTo>
                  <a:pt x="242430" y="46901"/>
                </a:lnTo>
                <a:lnTo>
                  <a:pt x="242430" y="23075"/>
                </a:lnTo>
                <a:lnTo>
                  <a:pt x="244271" y="20421"/>
                </a:lnTo>
                <a:lnTo>
                  <a:pt x="251993" y="20421"/>
                </a:lnTo>
                <a:lnTo>
                  <a:pt x="253644" y="22948"/>
                </a:lnTo>
                <a:lnTo>
                  <a:pt x="253644" y="46901"/>
                </a:lnTo>
                <a:lnTo>
                  <a:pt x="264160" y="46901"/>
                </a:lnTo>
                <a:lnTo>
                  <a:pt x="264160" y="22821"/>
                </a:lnTo>
                <a:lnTo>
                  <a:pt x="266001" y="20421"/>
                </a:lnTo>
                <a:lnTo>
                  <a:pt x="273608" y="20421"/>
                </a:lnTo>
                <a:lnTo>
                  <a:pt x="275386" y="22440"/>
                </a:lnTo>
                <a:lnTo>
                  <a:pt x="275386" y="46901"/>
                </a:lnTo>
                <a:lnTo>
                  <a:pt x="285902" y="46901"/>
                </a:lnTo>
                <a:lnTo>
                  <a:pt x="285902" y="15341"/>
                </a:lnTo>
                <a:close/>
              </a:path>
            </a:pathLst>
          </a:custGeom>
          <a:solidFill>
            <a:srgbClr val="50687B"/>
          </a:solidFill>
        </p:spPr>
        <p:txBody>
          <a:bodyPr wrap="square" lIns="0" tIns="0" rIns="0" bIns="0" rtlCol="0"/>
          <a:lstStyle/>
          <a:p>
            <a:endParaRPr/>
          </a:p>
        </p:txBody>
      </p:sp>
      <p:grpSp>
        <p:nvGrpSpPr>
          <p:cNvPr id="4" name="object 4"/>
          <p:cNvGrpSpPr/>
          <p:nvPr/>
        </p:nvGrpSpPr>
        <p:grpSpPr>
          <a:xfrm>
            <a:off x="2451653" y="5223290"/>
            <a:ext cx="424815" cy="121285"/>
            <a:chOff x="2451653" y="5223290"/>
            <a:chExt cx="424815" cy="121285"/>
          </a:xfrm>
        </p:grpSpPr>
        <p:sp>
          <p:nvSpPr>
            <p:cNvPr id="5" name="object 5"/>
            <p:cNvSpPr/>
            <p:nvPr/>
          </p:nvSpPr>
          <p:spPr>
            <a:xfrm>
              <a:off x="2604124" y="5223290"/>
              <a:ext cx="120650" cy="120650"/>
            </a:xfrm>
            <a:custGeom>
              <a:avLst/>
              <a:gdLst/>
              <a:ahLst/>
              <a:cxnLst/>
              <a:rect l="l" t="t" r="r" b="b"/>
              <a:pathLst>
                <a:path w="120650" h="120650">
                  <a:moveTo>
                    <a:pt x="60223" y="0"/>
                  </a:moveTo>
                  <a:lnTo>
                    <a:pt x="36781" y="4732"/>
                  </a:lnTo>
                  <a:lnTo>
                    <a:pt x="17638" y="17638"/>
                  </a:lnTo>
                  <a:lnTo>
                    <a:pt x="4732" y="36781"/>
                  </a:lnTo>
                  <a:lnTo>
                    <a:pt x="0" y="60223"/>
                  </a:lnTo>
                  <a:lnTo>
                    <a:pt x="4732" y="83667"/>
                  </a:lnTo>
                  <a:lnTo>
                    <a:pt x="17638" y="102814"/>
                  </a:lnTo>
                  <a:lnTo>
                    <a:pt x="36781" y="115724"/>
                  </a:lnTo>
                  <a:lnTo>
                    <a:pt x="60223" y="120459"/>
                  </a:lnTo>
                  <a:lnTo>
                    <a:pt x="83665" y="115724"/>
                  </a:lnTo>
                  <a:lnTo>
                    <a:pt x="102808" y="102814"/>
                  </a:lnTo>
                  <a:lnTo>
                    <a:pt x="115714" y="83667"/>
                  </a:lnTo>
                  <a:lnTo>
                    <a:pt x="120446" y="60223"/>
                  </a:lnTo>
                  <a:lnTo>
                    <a:pt x="115714" y="36781"/>
                  </a:lnTo>
                  <a:lnTo>
                    <a:pt x="102808" y="17638"/>
                  </a:lnTo>
                  <a:lnTo>
                    <a:pt x="83665" y="4732"/>
                  </a:lnTo>
                  <a:lnTo>
                    <a:pt x="60223" y="0"/>
                  </a:lnTo>
                  <a:close/>
                </a:path>
              </a:pathLst>
            </a:custGeom>
            <a:solidFill>
              <a:srgbClr val="50687B"/>
            </a:solidFill>
          </p:spPr>
          <p:txBody>
            <a:bodyPr wrap="square" lIns="0" tIns="0" rIns="0" bIns="0" rtlCol="0"/>
            <a:lstStyle/>
            <a:p>
              <a:endParaRPr/>
            </a:p>
          </p:txBody>
        </p:sp>
        <p:pic>
          <p:nvPicPr>
            <p:cNvPr id="6" name="object 6"/>
            <p:cNvPicPr/>
            <p:nvPr/>
          </p:nvPicPr>
          <p:blipFill>
            <a:blip r:embed="rId3" cstate="print"/>
            <a:stretch>
              <a:fillRect/>
            </a:stretch>
          </p:blipFill>
          <p:spPr>
            <a:xfrm>
              <a:off x="2755873" y="5223969"/>
              <a:ext cx="120472" cy="120459"/>
            </a:xfrm>
            <a:prstGeom prst="rect">
              <a:avLst/>
            </a:prstGeom>
          </p:spPr>
        </p:pic>
        <p:pic>
          <p:nvPicPr>
            <p:cNvPr id="7" name="object 7"/>
            <p:cNvPicPr/>
            <p:nvPr/>
          </p:nvPicPr>
          <p:blipFill>
            <a:blip r:embed="rId4" cstate="print"/>
            <a:stretch>
              <a:fillRect/>
            </a:stretch>
          </p:blipFill>
          <p:spPr>
            <a:xfrm>
              <a:off x="2451653" y="5223290"/>
              <a:ext cx="120472" cy="120459"/>
            </a:xfrm>
            <a:prstGeom prst="rect">
              <a:avLst/>
            </a:prstGeom>
          </p:spPr>
        </p:pic>
        <p:sp>
          <p:nvSpPr>
            <p:cNvPr id="8" name="object 8"/>
            <p:cNvSpPr/>
            <p:nvPr/>
          </p:nvSpPr>
          <p:spPr>
            <a:xfrm>
              <a:off x="2630665" y="5249783"/>
              <a:ext cx="67945" cy="69215"/>
            </a:xfrm>
            <a:custGeom>
              <a:avLst/>
              <a:gdLst/>
              <a:ahLst/>
              <a:cxnLst/>
              <a:rect l="l" t="t" r="r" b="b"/>
              <a:pathLst>
                <a:path w="67944" h="69214">
                  <a:moveTo>
                    <a:pt x="20053" y="0"/>
                  </a:moveTo>
                  <a:lnTo>
                    <a:pt x="0" y="0"/>
                  </a:lnTo>
                  <a:lnTo>
                    <a:pt x="26289" y="38265"/>
                  </a:lnTo>
                  <a:lnTo>
                    <a:pt x="0" y="68821"/>
                  </a:lnTo>
                  <a:lnTo>
                    <a:pt x="5943" y="68821"/>
                  </a:lnTo>
                  <a:lnTo>
                    <a:pt x="28930" y="42100"/>
                  </a:lnTo>
                  <a:lnTo>
                    <a:pt x="34383" y="42100"/>
                  </a:lnTo>
                  <a:lnTo>
                    <a:pt x="8089" y="4483"/>
                  </a:lnTo>
                  <a:lnTo>
                    <a:pt x="23132" y="4483"/>
                  </a:lnTo>
                  <a:lnTo>
                    <a:pt x="20053" y="0"/>
                  </a:lnTo>
                  <a:close/>
                </a:path>
                <a:path w="67944" h="69214">
                  <a:moveTo>
                    <a:pt x="34383" y="42100"/>
                  </a:moveTo>
                  <a:lnTo>
                    <a:pt x="28930" y="42100"/>
                  </a:lnTo>
                  <a:lnTo>
                    <a:pt x="47294" y="68821"/>
                  </a:lnTo>
                  <a:lnTo>
                    <a:pt x="67348" y="68821"/>
                  </a:lnTo>
                  <a:lnTo>
                    <a:pt x="64415" y="64554"/>
                  </a:lnTo>
                  <a:lnTo>
                    <a:pt x="50088" y="64554"/>
                  </a:lnTo>
                  <a:lnTo>
                    <a:pt x="34383" y="42100"/>
                  </a:lnTo>
                  <a:close/>
                </a:path>
                <a:path w="67944" h="69214">
                  <a:moveTo>
                    <a:pt x="23132" y="4483"/>
                  </a:moveTo>
                  <a:lnTo>
                    <a:pt x="17208" y="4483"/>
                  </a:lnTo>
                  <a:lnTo>
                    <a:pt x="59207" y="64554"/>
                  </a:lnTo>
                  <a:lnTo>
                    <a:pt x="64415" y="64554"/>
                  </a:lnTo>
                  <a:lnTo>
                    <a:pt x="40081" y="29146"/>
                  </a:lnTo>
                  <a:lnTo>
                    <a:pt x="43380" y="25311"/>
                  </a:lnTo>
                  <a:lnTo>
                    <a:pt x="37439" y="25311"/>
                  </a:lnTo>
                  <a:lnTo>
                    <a:pt x="23132" y="4483"/>
                  </a:lnTo>
                  <a:close/>
                </a:path>
                <a:path w="67944" h="69214">
                  <a:moveTo>
                    <a:pt x="65151" y="0"/>
                  </a:moveTo>
                  <a:lnTo>
                    <a:pt x="59207" y="0"/>
                  </a:lnTo>
                  <a:lnTo>
                    <a:pt x="37439" y="25311"/>
                  </a:lnTo>
                  <a:lnTo>
                    <a:pt x="43380" y="25311"/>
                  </a:lnTo>
                  <a:lnTo>
                    <a:pt x="65151" y="0"/>
                  </a:lnTo>
                  <a:close/>
                </a:path>
              </a:pathLst>
            </a:custGeom>
            <a:solidFill>
              <a:srgbClr val="FFFFFF"/>
            </a:solidFill>
          </p:spPr>
          <p:txBody>
            <a:bodyPr wrap="square" lIns="0" tIns="0" rIns="0" bIns="0" rtlCol="0"/>
            <a:lstStyle/>
            <a:p>
              <a:endParaRPr/>
            </a:p>
          </p:txBody>
        </p:sp>
      </p:grpSp>
      <p:grpSp>
        <p:nvGrpSpPr>
          <p:cNvPr id="9" name="object 9"/>
          <p:cNvGrpSpPr/>
          <p:nvPr/>
        </p:nvGrpSpPr>
        <p:grpSpPr>
          <a:xfrm>
            <a:off x="2103807" y="4309120"/>
            <a:ext cx="1116965" cy="344170"/>
            <a:chOff x="2103807" y="4309120"/>
            <a:chExt cx="1116965" cy="344170"/>
          </a:xfrm>
        </p:grpSpPr>
        <p:sp>
          <p:nvSpPr>
            <p:cNvPr id="10" name="object 10"/>
            <p:cNvSpPr/>
            <p:nvPr/>
          </p:nvSpPr>
          <p:spPr>
            <a:xfrm>
              <a:off x="2547366" y="4309211"/>
              <a:ext cx="673735" cy="343535"/>
            </a:xfrm>
            <a:custGeom>
              <a:avLst/>
              <a:gdLst/>
              <a:ahLst/>
              <a:cxnLst/>
              <a:rect l="l" t="t" r="r" b="b"/>
              <a:pathLst>
                <a:path w="673735" h="343535">
                  <a:moveTo>
                    <a:pt x="289331" y="129908"/>
                  </a:moveTo>
                  <a:lnTo>
                    <a:pt x="254736" y="115277"/>
                  </a:lnTo>
                  <a:lnTo>
                    <a:pt x="207429" y="114058"/>
                  </a:lnTo>
                  <a:lnTo>
                    <a:pt x="207429" y="177800"/>
                  </a:lnTo>
                  <a:lnTo>
                    <a:pt x="206349" y="194017"/>
                  </a:lnTo>
                  <a:lnTo>
                    <a:pt x="203873" y="201396"/>
                  </a:lnTo>
                  <a:lnTo>
                    <a:pt x="79222" y="201396"/>
                  </a:lnTo>
                  <a:lnTo>
                    <a:pt x="95643" y="174117"/>
                  </a:lnTo>
                  <a:lnTo>
                    <a:pt x="110299" y="160108"/>
                  </a:lnTo>
                  <a:lnTo>
                    <a:pt x="131483" y="154952"/>
                  </a:lnTo>
                  <a:lnTo>
                    <a:pt x="167436" y="154216"/>
                  </a:lnTo>
                  <a:lnTo>
                    <a:pt x="197624" y="161582"/>
                  </a:lnTo>
                  <a:lnTo>
                    <a:pt x="207429" y="177800"/>
                  </a:lnTo>
                  <a:lnTo>
                    <a:pt x="207429" y="114058"/>
                  </a:lnTo>
                  <a:lnTo>
                    <a:pt x="109842" y="124663"/>
                  </a:lnTo>
                  <a:lnTo>
                    <a:pt x="62877" y="152996"/>
                  </a:lnTo>
                  <a:lnTo>
                    <a:pt x="31051" y="189064"/>
                  </a:lnTo>
                  <a:lnTo>
                    <a:pt x="11976" y="223735"/>
                  </a:lnTo>
                  <a:lnTo>
                    <a:pt x="0" y="284543"/>
                  </a:lnTo>
                  <a:lnTo>
                    <a:pt x="11531" y="314617"/>
                  </a:lnTo>
                  <a:lnTo>
                    <a:pt x="37922" y="334937"/>
                  </a:lnTo>
                  <a:lnTo>
                    <a:pt x="79641" y="342493"/>
                  </a:lnTo>
                  <a:lnTo>
                    <a:pt x="177380" y="342493"/>
                  </a:lnTo>
                  <a:lnTo>
                    <a:pt x="190284" y="298221"/>
                  </a:lnTo>
                  <a:lnTo>
                    <a:pt x="190411" y="297776"/>
                  </a:lnTo>
                  <a:lnTo>
                    <a:pt x="99021" y="297624"/>
                  </a:lnTo>
                  <a:lnTo>
                    <a:pt x="61252" y="298221"/>
                  </a:lnTo>
                  <a:lnTo>
                    <a:pt x="44513" y="293141"/>
                  </a:lnTo>
                  <a:lnTo>
                    <a:pt x="45059" y="277634"/>
                  </a:lnTo>
                  <a:lnTo>
                    <a:pt x="59156" y="246938"/>
                  </a:lnTo>
                  <a:lnTo>
                    <a:pt x="249186" y="246938"/>
                  </a:lnTo>
                  <a:lnTo>
                    <a:pt x="270370" y="201396"/>
                  </a:lnTo>
                  <a:lnTo>
                    <a:pt x="285140" y="169608"/>
                  </a:lnTo>
                  <a:lnTo>
                    <a:pt x="286689" y="154952"/>
                  </a:lnTo>
                  <a:lnTo>
                    <a:pt x="286766" y="154216"/>
                  </a:lnTo>
                  <a:lnTo>
                    <a:pt x="289331" y="129908"/>
                  </a:lnTo>
                  <a:close/>
                </a:path>
                <a:path w="673735" h="343535">
                  <a:moveTo>
                    <a:pt x="404507" y="0"/>
                  </a:moveTo>
                  <a:lnTo>
                    <a:pt x="348132" y="0"/>
                  </a:lnTo>
                  <a:lnTo>
                    <a:pt x="239737" y="342823"/>
                  </a:lnTo>
                  <a:lnTo>
                    <a:pt x="296100" y="342823"/>
                  </a:lnTo>
                  <a:lnTo>
                    <a:pt x="404507" y="0"/>
                  </a:lnTo>
                  <a:close/>
                </a:path>
                <a:path w="673735" h="343535">
                  <a:moveTo>
                    <a:pt x="459676" y="122047"/>
                  </a:moveTo>
                  <a:lnTo>
                    <a:pt x="403301" y="122047"/>
                  </a:lnTo>
                  <a:lnTo>
                    <a:pt x="333121" y="342823"/>
                  </a:lnTo>
                  <a:lnTo>
                    <a:pt x="389496" y="342823"/>
                  </a:lnTo>
                  <a:lnTo>
                    <a:pt x="459676" y="122047"/>
                  </a:lnTo>
                  <a:close/>
                </a:path>
                <a:path w="673735" h="343535">
                  <a:moveTo>
                    <a:pt x="493522" y="9994"/>
                  </a:moveTo>
                  <a:lnTo>
                    <a:pt x="437146" y="9994"/>
                  </a:lnTo>
                  <a:lnTo>
                    <a:pt x="418655" y="70802"/>
                  </a:lnTo>
                  <a:lnTo>
                    <a:pt x="475043" y="70802"/>
                  </a:lnTo>
                  <a:lnTo>
                    <a:pt x="493522" y="9994"/>
                  </a:lnTo>
                  <a:close/>
                </a:path>
                <a:path w="673735" h="343535">
                  <a:moveTo>
                    <a:pt x="673366" y="122313"/>
                  </a:moveTo>
                  <a:lnTo>
                    <a:pt x="567372" y="122059"/>
                  </a:lnTo>
                  <a:lnTo>
                    <a:pt x="529209" y="120904"/>
                  </a:lnTo>
                  <a:lnTo>
                    <a:pt x="506666" y="125768"/>
                  </a:lnTo>
                  <a:lnTo>
                    <a:pt x="490918" y="141376"/>
                  </a:lnTo>
                  <a:lnTo>
                    <a:pt x="473113" y="172440"/>
                  </a:lnTo>
                  <a:lnTo>
                    <a:pt x="463765" y="208241"/>
                  </a:lnTo>
                  <a:lnTo>
                    <a:pt x="475107" y="232511"/>
                  </a:lnTo>
                  <a:lnTo>
                    <a:pt x="498551" y="246316"/>
                  </a:lnTo>
                  <a:lnTo>
                    <a:pt x="525475" y="250685"/>
                  </a:lnTo>
                  <a:lnTo>
                    <a:pt x="570801" y="250685"/>
                  </a:lnTo>
                  <a:lnTo>
                    <a:pt x="576630" y="251294"/>
                  </a:lnTo>
                  <a:lnTo>
                    <a:pt x="583603" y="254038"/>
                  </a:lnTo>
                  <a:lnTo>
                    <a:pt x="588302" y="260324"/>
                  </a:lnTo>
                  <a:lnTo>
                    <a:pt x="587324" y="271526"/>
                  </a:lnTo>
                  <a:lnTo>
                    <a:pt x="580859" y="282333"/>
                  </a:lnTo>
                  <a:lnTo>
                    <a:pt x="571195" y="290461"/>
                  </a:lnTo>
                  <a:lnTo>
                    <a:pt x="560285" y="295681"/>
                  </a:lnTo>
                  <a:lnTo>
                    <a:pt x="550087" y="297738"/>
                  </a:lnTo>
                  <a:lnTo>
                    <a:pt x="433197" y="297738"/>
                  </a:lnTo>
                  <a:lnTo>
                    <a:pt x="417423" y="343509"/>
                  </a:lnTo>
                  <a:lnTo>
                    <a:pt x="540080" y="343509"/>
                  </a:lnTo>
                  <a:lnTo>
                    <a:pt x="557288" y="342277"/>
                  </a:lnTo>
                  <a:lnTo>
                    <a:pt x="586422" y="334175"/>
                  </a:lnTo>
                  <a:lnTo>
                    <a:pt x="616889" y="312597"/>
                  </a:lnTo>
                  <a:lnTo>
                    <a:pt x="638073" y="270916"/>
                  </a:lnTo>
                  <a:lnTo>
                    <a:pt x="636231" y="235178"/>
                  </a:lnTo>
                  <a:lnTo>
                    <a:pt x="616953" y="216471"/>
                  </a:lnTo>
                  <a:lnTo>
                    <a:pt x="593001" y="209283"/>
                  </a:lnTo>
                  <a:lnTo>
                    <a:pt x="577138" y="208114"/>
                  </a:lnTo>
                  <a:lnTo>
                    <a:pt x="533412" y="207987"/>
                  </a:lnTo>
                  <a:lnTo>
                    <a:pt x="522947" y="205879"/>
                  </a:lnTo>
                  <a:lnTo>
                    <a:pt x="516661" y="199212"/>
                  </a:lnTo>
                  <a:lnTo>
                    <a:pt x="521068" y="185420"/>
                  </a:lnTo>
                  <a:lnTo>
                    <a:pt x="529297" y="176022"/>
                  </a:lnTo>
                  <a:lnTo>
                    <a:pt x="538784" y="169900"/>
                  </a:lnTo>
                  <a:lnTo>
                    <a:pt x="548627" y="166585"/>
                  </a:lnTo>
                  <a:lnTo>
                    <a:pt x="557923" y="165582"/>
                  </a:lnTo>
                  <a:lnTo>
                    <a:pt x="658456" y="165176"/>
                  </a:lnTo>
                  <a:lnTo>
                    <a:pt x="673366" y="122313"/>
                  </a:lnTo>
                  <a:close/>
                </a:path>
              </a:pathLst>
            </a:custGeom>
            <a:solidFill>
              <a:srgbClr val="50687B"/>
            </a:solidFill>
          </p:spPr>
          <p:txBody>
            <a:bodyPr wrap="square" lIns="0" tIns="0" rIns="0" bIns="0" rtlCol="0"/>
            <a:lstStyle/>
            <a:p>
              <a:endParaRPr/>
            </a:p>
          </p:txBody>
        </p:sp>
        <p:sp>
          <p:nvSpPr>
            <p:cNvPr id="11" name="object 11"/>
            <p:cNvSpPr/>
            <p:nvPr/>
          </p:nvSpPr>
          <p:spPr>
            <a:xfrm>
              <a:off x="2262159" y="4309120"/>
              <a:ext cx="313055" cy="229235"/>
            </a:xfrm>
            <a:custGeom>
              <a:avLst/>
              <a:gdLst/>
              <a:ahLst/>
              <a:cxnLst/>
              <a:rect l="l" t="t" r="r" b="b"/>
              <a:pathLst>
                <a:path w="313055" h="229235">
                  <a:moveTo>
                    <a:pt x="199009" y="0"/>
                  </a:moveTo>
                  <a:lnTo>
                    <a:pt x="12141" y="266"/>
                  </a:lnTo>
                  <a:lnTo>
                    <a:pt x="8407" y="444"/>
                  </a:lnTo>
                  <a:lnTo>
                    <a:pt x="5740" y="1917"/>
                  </a:lnTo>
                  <a:lnTo>
                    <a:pt x="0" y="8991"/>
                  </a:lnTo>
                  <a:lnTo>
                    <a:pt x="977" y="16954"/>
                  </a:lnTo>
                  <a:lnTo>
                    <a:pt x="91757" y="105790"/>
                  </a:lnTo>
                  <a:lnTo>
                    <a:pt x="90970" y="113741"/>
                  </a:lnTo>
                  <a:lnTo>
                    <a:pt x="91490" y="116738"/>
                  </a:lnTo>
                  <a:lnTo>
                    <a:pt x="88392" y="124231"/>
                  </a:lnTo>
                  <a:lnTo>
                    <a:pt x="85648" y="128993"/>
                  </a:lnTo>
                  <a:lnTo>
                    <a:pt x="635" y="212559"/>
                  </a:lnTo>
                  <a:lnTo>
                    <a:pt x="0" y="221437"/>
                  </a:lnTo>
                  <a:lnTo>
                    <a:pt x="6489" y="227495"/>
                  </a:lnTo>
                  <a:lnTo>
                    <a:pt x="8851" y="228726"/>
                  </a:lnTo>
                  <a:lnTo>
                    <a:pt x="17119" y="229069"/>
                  </a:lnTo>
                  <a:lnTo>
                    <a:pt x="198958" y="229171"/>
                  </a:lnTo>
                  <a:lnTo>
                    <a:pt x="206095" y="224650"/>
                  </a:lnTo>
                  <a:lnTo>
                    <a:pt x="209664" y="221830"/>
                  </a:lnTo>
                  <a:lnTo>
                    <a:pt x="304457" y="133896"/>
                  </a:lnTo>
                  <a:lnTo>
                    <a:pt x="308914" y="128663"/>
                  </a:lnTo>
                  <a:lnTo>
                    <a:pt x="313004" y="122720"/>
                  </a:lnTo>
                  <a:lnTo>
                    <a:pt x="313004" y="106679"/>
                  </a:lnTo>
                  <a:lnTo>
                    <a:pt x="209664" y="7340"/>
                  </a:lnTo>
                  <a:lnTo>
                    <a:pt x="206159" y="4559"/>
                  </a:lnTo>
                  <a:lnTo>
                    <a:pt x="199009" y="0"/>
                  </a:lnTo>
                  <a:close/>
                </a:path>
              </a:pathLst>
            </a:custGeom>
            <a:solidFill>
              <a:srgbClr val="ED1C24"/>
            </a:solidFill>
          </p:spPr>
          <p:txBody>
            <a:bodyPr wrap="square" lIns="0" tIns="0" rIns="0" bIns="0" rtlCol="0"/>
            <a:lstStyle/>
            <a:p>
              <a:endParaRPr/>
            </a:p>
          </p:txBody>
        </p:sp>
        <p:sp>
          <p:nvSpPr>
            <p:cNvPr id="12" name="object 12"/>
            <p:cNvSpPr/>
            <p:nvPr/>
          </p:nvSpPr>
          <p:spPr>
            <a:xfrm>
              <a:off x="2103807" y="4423619"/>
              <a:ext cx="307340" cy="229235"/>
            </a:xfrm>
            <a:custGeom>
              <a:avLst/>
              <a:gdLst/>
              <a:ahLst/>
              <a:cxnLst/>
              <a:rect l="l" t="t" r="r" b="b"/>
              <a:pathLst>
                <a:path w="307339" h="229235">
                  <a:moveTo>
                    <a:pt x="198996" y="0"/>
                  </a:moveTo>
                  <a:lnTo>
                    <a:pt x="12141" y="253"/>
                  </a:lnTo>
                  <a:lnTo>
                    <a:pt x="8394" y="419"/>
                  </a:lnTo>
                  <a:lnTo>
                    <a:pt x="5740" y="1917"/>
                  </a:lnTo>
                  <a:lnTo>
                    <a:pt x="0" y="8991"/>
                  </a:lnTo>
                  <a:lnTo>
                    <a:pt x="990" y="16954"/>
                  </a:lnTo>
                  <a:lnTo>
                    <a:pt x="91744" y="105790"/>
                  </a:lnTo>
                  <a:lnTo>
                    <a:pt x="90982" y="113728"/>
                  </a:lnTo>
                  <a:lnTo>
                    <a:pt x="647" y="212547"/>
                  </a:lnTo>
                  <a:lnTo>
                    <a:pt x="0" y="221424"/>
                  </a:lnTo>
                  <a:lnTo>
                    <a:pt x="6502" y="227469"/>
                  </a:lnTo>
                  <a:lnTo>
                    <a:pt x="8851" y="228701"/>
                  </a:lnTo>
                  <a:lnTo>
                    <a:pt x="17132" y="229057"/>
                  </a:lnTo>
                  <a:lnTo>
                    <a:pt x="198945" y="229146"/>
                  </a:lnTo>
                  <a:lnTo>
                    <a:pt x="206108" y="224637"/>
                  </a:lnTo>
                  <a:lnTo>
                    <a:pt x="209664" y="221818"/>
                  </a:lnTo>
                  <a:lnTo>
                    <a:pt x="304469" y="133883"/>
                  </a:lnTo>
                  <a:lnTo>
                    <a:pt x="307009" y="130835"/>
                  </a:lnTo>
                  <a:lnTo>
                    <a:pt x="175475" y="130835"/>
                  </a:lnTo>
                  <a:lnTo>
                    <a:pt x="162877" y="130276"/>
                  </a:lnTo>
                  <a:lnTo>
                    <a:pt x="156781" y="127723"/>
                  </a:lnTo>
                  <a:lnTo>
                    <a:pt x="146723" y="118313"/>
                  </a:lnTo>
                  <a:lnTo>
                    <a:pt x="143738" y="111378"/>
                  </a:lnTo>
                  <a:lnTo>
                    <a:pt x="143548" y="95288"/>
                  </a:lnTo>
                  <a:lnTo>
                    <a:pt x="146951" y="87096"/>
                  </a:lnTo>
                  <a:lnTo>
                    <a:pt x="219227" y="16332"/>
                  </a:lnTo>
                  <a:lnTo>
                    <a:pt x="209664" y="7327"/>
                  </a:lnTo>
                  <a:lnTo>
                    <a:pt x="206171" y="4546"/>
                  </a:lnTo>
                  <a:lnTo>
                    <a:pt x="198996" y="0"/>
                  </a:lnTo>
                  <a:close/>
                </a:path>
              </a:pathLst>
            </a:custGeom>
            <a:solidFill>
              <a:srgbClr val="00B1B0"/>
            </a:solidFill>
          </p:spPr>
          <p:txBody>
            <a:bodyPr wrap="square" lIns="0" tIns="0" rIns="0" bIns="0" rtlCol="0"/>
            <a:lstStyle/>
            <a:p>
              <a:endParaRPr/>
            </a:p>
          </p:txBody>
        </p:sp>
      </p:grpSp>
      <p:pic>
        <p:nvPicPr>
          <p:cNvPr id="13" name="object 13"/>
          <p:cNvPicPr/>
          <p:nvPr/>
        </p:nvPicPr>
        <p:blipFill>
          <a:blip r:embed="rId5" cstate="print"/>
          <a:stretch>
            <a:fillRect/>
          </a:stretch>
        </p:blipFill>
        <p:spPr>
          <a:xfrm>
            <a:off x="2104741" y="4718832"/>
            <a:ext cx="1116003" cy="71556"/>
          </a:xfrm>
          <a:prstGeom prst="rect">
            <a:avLst/>
          </a:prstGeom>
        </p:spPr>
      </p:pic>
      <p:pic>
        <p:nvPicPr>
          <p:cNvPr id="14" name="object 14"/>
          <p:cNvPicPr/>
          <p:nvPr/>
        </p:nvPicPr>
        <p:blipFill>
          <a:blip r:embed="rId6" cstate="print"/>
          <a:stretch>
            <a:fillRect/>
          </a:stretch>
        </p:blipFill>
        <p:spPr>
          <a:xfrm>
            <a:off x="0" y="12"/>
            <a:ext cx="5328005" cy="377998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13305</TotalTime>
  <Words>1753</Words>
  <Application>Microsoft Office PowerPoint</Application>
  <PresentationFormat>Personalizado</PresentationFormat>
  <Paragraphs>188</Paragraphs>
  <Slides>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Century Gothic</vt:lpstr>
      <vt:lpstr>Tahoma</vt:lpstr>
      <vt:lpstr>Times New Roman</vt:lpstr>
      <vt:lpstr>Verdana</vt:lpstr>
      <vt:lpstr>Office Theme</vt:lpstr>
      <vt:lpstr>Presentación de PowerPoint</vt:lpstr>
      <vt:lpstr>RESUMEN SOBRE ELIS</vt:lpstr>
      <vt:lpstr>DETALLES DE LA OFERTA</vt:lpstr>
      <vt:lpstr>¿CUÁNTO  PUEDO INVERTIR?</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MENDY Severine</dc:creator>
  <cp:lastModifiedBy>Anabel del Refugio Quezada Olivera</cp:lastModifiedBy>
  <cp:revision>19</cp:revision>
  <cp:lastPrinted>2025-05-05T16:28:32Z</cp:lastPrinted>
  <dcterms:created xsi:type="dcterms:W3CDTF">2025-04-09T14:13:13Z</dcterms:created>
  <dcterms:modified xsi:type="dcterms:W3CDTF">2025-05-12T14:06:50Z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2025-03-19T00:00:00Z</vt:filetime>
  </property>
  <property fmtid="{D5CDD505-2E9C-101B-9397-08002B2CF9AE}" pid="3" name="Creator">
    <vt:lpwstr>Adobe InDesign 20.2 (Macintosh)</vt:lpwstr>
  </property>
  <property fmtid="{D5CDD505-2E9C-101B-9397-08002B2CF9AE}" pid="4" name="LastSaved">
    <vt:filetime>2025-04-09T00:00:00Z</vt:filetime>
  </property>
  <property fmtid="{D5CDD505-2E9C-101B-9397-08002B2CF9AE}" pid="5" name="Producer">
    <vt:lpwstr>Adobe PDF Library 17.0</vt:lpwstr>
  </property>
</Properties>
</file>